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7"/>
  </p:notesMasterIdLst>
  <p:sldIdLst>
    <p:sldId id="256" r:id="rId2"/>
    <p:sldId id="336" r:id="rId3"/>
    <p:sldId id="322" r:id="rId4"/>
    <p:sldId id="273" r:id="rId5"/>
    <p:sldId id="325" r:id="rId6"/>
    <p:sldId id="270" r:id="rId7"/>
    <p:sldId id="326" r:id="rId8"/>
    <p:sldId id="327" r:id="rId9"/>
    <p:sldId id="328" r:id="rId10"/>
    <p:sldId id="262" r:id="rId11"/>
    <p:sldId id="263" r:id="rId12"/>
    <p:sldId id="264" r:id="rId13"/>
    <p:sldId id="265" r:id="rId14"/>
    <p:sldId id="329" r:id="rId15"/>
    <p:sldId id="330" r:id="rId16"/>
    <p:sldId id="286" r:id="rId17"/>
    <p:sldId id="331" r:id="rId18"/>
    <p:sldId id="287" r:id="rId19"/>
    <p:sldId id="288" r:id="rId20"/>
    <p:sldId id="289" r:id="rId21"/>
    <p:sldId id="290" r:id="rId22"/>
    <p:sldId id="291" r:id="rId23"/>
    <p:sldId id="292" r:id="rId24"/>
    <p:sldId id="296" r:id="rId25"/>
    <p:sldId id="337" r:id="rId26"/>
    <p:sldId id="339" r:id="rId27"/>
    <p:sldId id="338" r:id="rId28"/>
    <p:sldId id="340" r:id="rId29"/>
    <p:sldId id="297" r:id="rId30"/>
    <p:sldId id="293" r:id="rId31"/>
    <p:sldId id="294" r:id="rId32"/>
    <p:sldId id="298" r:id="rId33"/>
    <p:sldId id="332" r:id="rId34"/>
    <p:sldId id="311" r:id="rId35"/>
    <p:sldId id="313" r:id="rId36"/>
    <p:sldId id="314" r:id="rId37"/>
    <p:sldId id="333" r:id="rId38"/>
    <p:sldId id="319" r:id="rId39"/>
    <p:sldId id="299" r:id="rId40"/>
    <p:sldId id="312" r:id="rId41"/>
    <p:sldId id="300" r:id="rId42"/>
    <p:sldId id="301" r:id="rId43"/>
    <p:sldId id="335" r:id="rId44"/>
    <p:sldId id="308" r:id="rId45"/>
    <p:sldId id="309" r:id="rId46"/>
    <p:sldId id="302" r:id="rId47"/>
    <p:sldId id="303" r:id="rId48"/>
    <p:sldId id="305" r:id="rId49"/>
    <p:sldId id="334" r:id="rId50"/>
    <p:sldId id="321" r:id="rId51"/>
    <p:sldId id="304" r:id="rId52"/>
    <p:sldId id="316" r:id="rId53"/>
    <p:sldId id="306" r:id="rId54"/>
    <p:sldId id="284" r:id="rId55"/>
    <p:sldId id="268" r:id="rId56"/>
  </p:sldIdLst>
  <p:sldSz cx="18288000" cy="10287000"/>
  <p:notesSz cx="6858000" cy="9144000"/>
  <p:embeddedFontLst>
    <p:embeddedFont>
      <p:font typeface="Arial Nova Condensed" panose="020B0604020202020204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8F8"/>
    <a:srgbClr val="EFEFEF"/>
    <a:srgbClr val="EDEFF2"/>
    <a:srgbClr val="FDFCF2"/>
    <a:srgbClr val="263B48"/>
    <a:srgbClr val="D7E4BD"/>
    <a:srgbClr val="3D9341"/>
    <a:srgbClr val="285032"/>
    <a:srgbClr val="219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9E087E-5AF7-4830-8E96-2A2105EF8DB2}" v="413" dt="2025-10-17T10:09:18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83" autoAdjust="0"/>
    <p:restoredTop sz="90799" autoAdjust="0"/>
  </p:normalViewPr>
  <p:slideViewPr>
    <p:cSldViewPr>
      <p:cViewPr varScale="1">
        <p:scale>
          <a:sx n="57" d="100"/>
          <a:sy n="57" d="100"/>
        </p:scale>
        <p:origin x="23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CAC4B-C6C3-40F5-9304-4FD38BA5705B}" type="datetimeFigureOut">
              <a:rPr lang="es-ES" smtClean="0"/>
              <a:t>29/10/2025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E2FF5-8687-42A5-985B-94BC1FFD0D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05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E2FF5-8687-42A5-985B-94BC1FFD0D9D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8680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E2FF5-8687-42A5-985B-94BC1FFD0D9D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8882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E2FF5-8687-42A5-985B-94BC1FFD0D9D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944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4.svg"/><Relationship Id="rId7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9.svg"/><Relationship Id="rId10" Type="http://schemas.openxmlformats.org/officeDocument/2006/relationships/image" Target="../media/image62.png"/><Relationship Id="rId4" Type="http://schemas.openxmlformats.org/officeDocument/2006/relationships/image" Target="../media/image18.png"/><Relationship Id="rId9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18" Type="http://schemas.openxmlformats.org/officeDocument/2006/relationships/image" Target="../media/image74.png"/><Relationship Id="rId3" Type="http://schemas.openxmlformats.org/officeDocument/2006/relationships/image" Target="../media/image11.pn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17" Type="http://schemas.openxmlformats.org/officeDocument/2006/relationships/image" Target="../media/image73.svg"/><Relationship Id="rId2" Type="http://schemas.openxmlformats.org/officeDocument/2006/relationships/image" Target="../media/image14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jpeg"/><Relationship Id="rId15" Type="http://schemas.openxmlformats.org/officeDocument/2006/relationships/image" Target="../media/image34.svg"/><Relationship Id="rId10" Type="http://schemas.openxmlformats.org/officeDocument/2006/relationships/image" Target="../media/image68.png"/><Relationship Id="rId19" Type="http://schemas.openxmlformats.org/officeDocument/2006/relationships/image" Target="../media/image75.svg"/><Relationship Id="rId4" Type="http://schemas.openxmlformats.org/officeDocument/2006/relationships/image" Target="../media/image12.svg"/><Relationship Id="rId9" Type="http://schemas.openxmlformats.org/officeDocument/2006/relationships/image" Target="../media/image67.sv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hyperlink" Target="https://www.miteco.gob.es/content/dam/miteco/es/biodiversidad/temas/politica-forestal/madera-legal/FAQ%204%20version_abril%202025_ES.pdf" TargetMode="External"/><Relationship Id="rId4" Type="http://schemas.openxmlformats.org/officeDocument/2006/relationships/image" Target="../media/image7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3.svg"/><Relationship Id="rId7" Type="http://schemas.openxmlformats.org/officeDocument/2006/relationships/image" Target="../media/image8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14.png"/><Relationship Id="rId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openxmlformats.org/officeDocument/2006/relationships/hyperlink" Target="https://eur-lex.europa.eu/legal-content/ES/TXT/HTML/?uri=CELEX:32023R1115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hyperlink" Target="https://ec.europa.eu/commission/presscorner/detail/en/ip_25_2464" TargetMode="External"/><Relationship Id="rId5" Type="http://schemas.openxmlformats.org/officeDocument/2006/relationships/image" Target="../media/image14.png"/><Relationship Id="rId10" Type="http://schemas.openxmlformats.org/officeDocument/2006/relationships/hyperlink" Target="https://ec.europa.eu/transparency/documents-register/detail?ref=COM(2025)652&amp;lang=en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hyperlink" Target="https://eur-lex.europa.eu/legal-content/ES/TXT/HTML/?uri=CELEX:32023R1115" TargetMode="External"/><Relationship Id="rId3" Type="http://schemas.openxmlformats.org/officeDocument/2006/relationships/image" Target="../media/image18.png"/><Relationship Id="rId21" Type="http://schemas.openxmlformats.org/officeDocument/2006/relationships/image" Target="../media/image11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svg"/><Relationship Id="rId2" Type="http://schemas.openxmlformats.org/officeDocument/2006/relationships/image" Target="../media/image14.png"/><Relationship Id="rId16" Type="http://schemas.openxmlformats.org/officeDocument/2006/relationships/image" Target="../media/image31.pn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svg"/><Relationship Id="rId23" Type="http://schemas.openxmlformats.org/officeDocument/2006/relationships/image" Target="../media/image35.jpeg"/><Relationship Id="rId10" Type="http://schemas.openxmlformats.org/officeDocument/2006/relationships/image" Target="../media/image25.svg"/><Relationship Id="rId19" Type="http://schemas.openxmlformats.org/officeDocument/2006/relationships/image" Target="../media/image33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11.pn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12.svg"/><Relationship Id="rId9" Type="http://schemas.openxmlformats.org/officeDocument/2006/relationships/image" Target="../media/image40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igpac.mapa.es/fega/visor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13" Type="http://schemas.openxmlformats.org/officeDocument/2006/relationships/hyperlink" Target="https://www.miteco.gob.es/es/biodiversidad/temas/politica-forestal/madera-legal-productos-libres-defor.html" TargetMode="External"/><Relationship Id="rId18" Type="http://schemas.openxmlformats.org/officeDocument/2006/relationships/hyperlink" Target="https://ieeb.fundacion-biodiversidad.es/recursos/infografia-sobre-el-reglamento-europeo-de-lucha-contra-la-deforestacion-eudr-claves-para" TargetMode="External"/><Relationship Id="rId3" Type="http://schemas.openxmlformats.org/officeDocument/2006/relationships/image" Target="../media/image19.svg"/><Relationship Id="rId21" Type="http://schemas.openxmlformats.org/officeDocument/2006/relationships/image" Target="../media/image12.svg"/><Relationship Id="rId7" Type="http://schemas.openxmlformats.org/officeDocument/2006/relationships/image" Target="../media/image143.png"/><Relationship Id="rId12" Type="http://schemas.openxmlformats.org/officeDocument/2006/relationships/hyperlink" Target="https://www.miteco.gob.es/content/dam/miteco/es/biodiversidad/temas/internacional-especies-madera/EUDR_ONLINE.pdf" TargetMode="External"/><Relationship Id="rId17" Type="http://schemas.openxmlformats.org/officeDocument/2006/relationships/image" Target="../media/image34.svg"/><Relationship Id="rId2" Type="http://schemas.openxmlformats.org/officeDocument/2006/relationships/image" Target="../media/image18.png"/><Relationship Id="rId16" Type="http://schemas.openxmlformats.org/officeDocument/2006/relationships/image" Target="../media/image33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5" Type="http://schemas.openxmlformats.org/officeDocument/2006/relationships/hyperlink" Target="https://urldefense.com/v3/__https:/secure-web.cisco.com/1j6_M3JStlnCnRraR10gu6mcleXd2m-a3NapbpJl8pfx4WfVAVFRbcRfI6FmLIbWCyYWOZyrrgTElWxHNDKgwZtwfV1C0aLoMo_4PYj5t1NUC8Q9gKoE9eOEWoLZ4ZI-WIHnaAKkVpZ-3RRkvFo16VeuxWVy3ApBvn_Cvt4qfSxijZ5gmxXpFhGbSh4TS2EnzHSgAQvNP7IWeUG7eo1djvYhOZU5mkyxXvEYtLJrngTTUcXCPRyWTUhIQw_2_WeZi/https*3A*2F*2Furldefense.com*2Fv3*2F__https*3A*2Fsecure-web.cisco.com*2F1-S7yVwPsjZizvLHwvmO1umVhc9e3KBu6yYZEfzi-N36JLEEsO4gcddfWxvT_Nd6JV-29ZSjXV3DDU3jvCxu4vp8nSb7FhwMSJuKnSFUtPTBgqJkOQwD5vCnAN8yYW-HEp2tCLflleY2p3azxJK4RjhmLbKYxqOar0ORescp-yoa1kOd83GGohc4c6sRmN1mbMD_rKcRnSQtStEW_Vnsj0THdsfFB83kPtQciNaNorfWmSzg0qpfDdpkAhysblCxq*2Fhttps*2A3A*2A2F*2A2Furldefense.com*2A2Fv3*2A2F__https*2A3A*2A2Fsecure-web.cisco.com*2A2F1MTK-ZuhRQnVa-DS2s4lNFcG3j3LoXFrNxsFpw_20QcUuEC8sHzFrg6gNelT_ncF3XYYqTFWmEyIMpKnrWNdfG-aBzPgz7IOosq9wqGOrLlpWUdrYZoJvhsgikHTNqNJOgxq48KdtyyoO7EHX-xL9WGB3NJUsrdbeYvsKaLaK2veo11y34TuUDryUFBGirLSRwX6GrpLKGxJa5q1dBdvl8zZ2pHtz13ke6uPIG80G6ZoO2_DwilK-ra8qXAiTxnXO*2A2Fhttps*2A2A3A*2A2A2F*2A2A2Furldefense.com*2A2A2Fv3*2A2A2F__https*2A2A3A*2A2A2Fforma.administracionelectronica.gob.es*2A2A2Fform*2A2A2Fopen*2A2A2Fcorp*2A2A2Fa6ff1a71-85fc-4a8e-89ba-3c7dc4fc5968*2A2A2FNeAO__*2A2A3B*2A2A21*2A2A21BgLsOpJl*2A2A21r_Vy_RkTMAtN8bMX8g59qKny9uyZn9J_uYMFmlrV8GVx6mcSpALMz0MXP84WlKTJW9k_x5jw-VxXmb98e9Bh8dhd*2A2A24__*2A3BJSUlJSUlJSUlJSUlJSUlJSU*2A21*2A21BgLsOpJl*2A21s8CfT9_yqBORlSmgP2pbuSLU6t2rBm16EWr6AWh6ScrVDYuI1UiZ8P37fMgw0J7gbFe6-vYWdGz4p6Nq7Zpo3Q*2A24__*3BJSUlJSUlJSUlJSUlJSUlJSUlJSUlJSUlJSUlJSUlJQ*21*21BgLsOpJl*21qeNbSzMxW1vHMNIKiyvyP34ZX4zf6PnlI4rraXIH3nvyeXmK01ywqtIg4fMDOJ9urKTuwlikIiGD93phtOiuYw*24__;JSUlJSUlJSUlJSUlJSUlJSUlJSUlJSUlJSUlJSUlJSUlJSUlJSUlJSUlJSUl!!BgLsOpJl!sIeMdyL3IF_So6H4r9qwDxUuDlwC_k-_au9H24W4fif_ZpNHfWN_yMjFsHeoFmWp1Hrnijn6PO9wPfi_8ni3$" TargetMode="External"/><Relationship Id="rId23" Type="http://schemas.openxmlformats.org/officeDocument/2006/relationships/hyperlink" Target="https://ieeb.fundacion-biodiversidad.es/noticias/materiales-del-ciclo-tecnico-formativo-soluciones-para-ejercer-la-diligencia-debida-1" TargetMode="External"/><Relationship Id="rId10" Type="http://schemas.openxmlformats.org/officeDocument/2006/relationships/image" Target="../media/image146.svg"/><Relationship Id="rId19" Type="http://schemas.openxmlformats.org/officeDocument/2006/relationships/hyperlink" Target="https://ieeb.fundacion-biodiversidad.es/recursos/resumen-del-reglamento-europeo-de-lucha-contra-la-deforestacion-eudr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45.png"/><Relationship Id="rId14" Type="http://schemas.openxmlformats.org/officeDocument/2006/relationships/hyperlink" Target="mailto:bzn-info-eudr@miteco.es" TargetMode="External"/><Relationship Id="rId22" Type="http://schemas.openxmlformats.org/officeDocument/2006/relationships/image" Target="../media/image14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9.svg"/><Relationship Id="rId7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iteco.gob.es/es/biodiversidad/temas/politica-forestal/madera-legal-productos-libres-defor/eudr/-como-cumplir-con-el-eudr-/sistema-de-informacion.html" TargetMode="External"/><Relationship Id="rId5" Type="http://schemas.openxmlformats.org/officeDocument/2006/relationships/hyperlink" Target="https://webcast.ec.europa.eu/creating-an-electronic-due-diligence-statement-sp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12.svg"/><Relationship Id="rId7" Type="http://schemas.openxmlformats.org/officeDocument/2006/relationships/image" Target="../media/image47.png"/><Relationship Id="rId12" Type="http://schemas.openxmlformats.org/officeDocument/2006/relationships/image" Target="../media/image1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50.svg"/><Relationship Id="rId4" Type="http://schemas.openxmlformats.org/officeDocument/2006/relationships/image" Target="../media/image13.jpe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8.png"/><Relationship Id="rId7" Type="http://schemas.openxmlformats.org/officeDocument/2006/relationships/image" Target="../media/image5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19.svg"/><Relationship Id="rId9" Type="http://schemas.openxmlformats.org/officeDocument/2006/relationships/image" Target="../media/image5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896601" y="1028700"/>
            <a:ext cx="6362700" cy="691029"/>
            <a:chOff x="0" y="0"/>
            <a:chExt cx="1410523" cy="181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10523" cy="181999"/>
            </a:xfrm>
            <a:custGeom>
              <a:avLst/>
              <a:gdLst/>
              <a:ahLst/>
              <a:cxnLst/>
              <a:rect l="l" t="t" r="r" b="b"/>
              <a:pathLst>
                <a:path w="1410523" h="181999">
                  <a:moveTo>
                    <a:pt x="73725" y="0"/>
                  </a:moveTo>
                  <a:lnTo>
                    <a:pt x="1336798" y="0"/>
                  </a:lnTo>
                  <a:cubicBezTo>
                    <a:pt x="1356351" y="0"/>
                    <a:pt x="1375103" y="7767"/>
                    <a:pt x="1388929" y="21593"/>
                  </a:cubicBezTo>
                  <a:cubicBezTo>
                    <a:pt x="1402756" y="35419"/>
                    <a:pt x="1410523" y="54172"/>
                    <a:pt x="1410523" y="73725"/>
                  </a:cubicBezTo>
                  <a:lnTo>
                    <a:pt x="1410523" y="108275"/>
                  </a:lnTo>
                  <a:cubicBezTo>
                    <a:pt x="1410523" y="127828"/>
                    <a:pt x="1402756" y="146580"/>
                    <a:pt x="1388929" y="160406"/>
                  </a:cubicBezTo>
                  <a:cubicBezTo>
                    <a:pt x="1375103" y="174232"/>
                    <a:pt x="1356351" y="181999"/>
                    <a:pt x="1336798" y="181999"/>
                  </a:cubicBezTo>
                  <a:lnTo>
                    <a:pt x="73725" y="181999"/>
                  </a:lnTo>
                  <a:cubicBezTo>
                    <a:pt x="54172" y="181999"/>
                    <a:pt x="35419" y="174232"/>
                    <a:pt x="21593" y="160406"/>
                  </a:cubicBezTo>
                  <a:cubicBezTo>
                    <a:pt x="7767" y="146580"/>
                    <a:pt x="0" y="127828"/>
                    <a:pt x="0" y="108275"/>
                  </a:cubicBezTo>
                  <a:lnTo>
                    <a:pt x="0" y="73725"/>
                  </a:lnTo>
                  <a:cubicBezTo>
                    <a:pt x="0" y="54172"/>
                    <a:pt x="7767" y="35419"/>
                    <a:pt x="21593" y="21593"/>
                  </a:cubicBezTo>
                  <a:cubicBezTo>
                    <a:pt x="35419" y="7767"/>
                    <a:pt x="54172" y="0"/>
                    <a:pt x="73725" y="0"/>
                  </a:cubicBezTo>
                  <a:close/>
                </a:path>
              </a:pathLst>
            </a:custGeom>
            <a:solidFill>
              <a:srgbClr val="38674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10523" cy="2296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 dirty="0">
                <a:latin typeface="Arial Nova Condensed" panose="020B0604020202020204" charset="0"/>
              </a:endParaRP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0" y="949209"/>
            <a:ext cx="12785580" cy="8229600"/>
            <a:chOff x="0" y="1028700"/>
            <a:chExt cx="12785580" cy="8229600"/>
          </a:xfrm>
        </p:grpSpPr>
        <p:grpSp>
          <p:nvGrpSpPr>
            <p:cNvPr id="27" name="Group 6"/>
            <p:cNvGrpSpPr/>
            <p:nvPr/>
          </p:nvGrpSpPr>
          <p:grpSpPr>
            <a:xfrm>
              <a:off x="11204731" y="4154608"/>
              <a:ext cx="1580849" cy="2561008"/>
              <a:chOff x="0" y="0"/>
              <a:chExt cx="3300928" cy="2167467"/>
            </a:xfrm>
          </p:grpSpPr>
          <p:sp>
            <p:nvSpPr>
              <p:cNvPr id="28" name="Freeform 7"/>
              <p:cNvSpPr/>
              <p:nvPr/>
            </p:nvSpPr>
            <p:spPr>
              <a:xfrm>
                <a:off x="0" y="0"/>
                <a:ext cx="3300928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300928" h="2167467">
                    <a:moveTo>
                      <a:pt x="18531" y="0"/>
                    </a:moveTo>
                    <a:lnTo>
                      <a:pt x="3282397" y="0"/>
                    </a:lnTo>
                    <a:cubicBezTo>
                      <a:pt x="3287311" y="0"/>
                      <a:pt x="3292025" y="1952"/>
                      <a:pt x="3295500" y="5428"/>
                    </a:cubicBezTo>
                    <a:cubicBezTo>
                      <a:pt x="3298975" y="8903"/>
                      <a:pt x="3300928" y="13617"/>
                      <a:pt x="3300928" y="18531"/>
                    </a:cubicBezTo>
                    <a:lnTo>
                      <a:pt x="3300928" y="2148935"/>
                    </a:lnTo>
                    <a:cubicBezTo>
                      <a:pt x="3300928" y="2159170"/>
                      <a:pt x="3292631" y="2167467"/>
                      <a:pt x="3282397" y="2167467"/>
                    </a:cubicBezTo>
                    <a:lnTo>
                      <a:pt x="18531" y="2167467"/>
                    </a:lnTo>
                    <a:cubicBezTo>
                      <a:pt x="13617" y="2167467"/>
                      <a:pt x="8903" y="2165514"/>
                      <a:pt x="5428" y="2162039"/>
                    </a:cubicBezTo>
                    <a:cubicBezTo>
                      <a:pt x="1952" y="2158564"/>
                      <a:pt x="0" y="2153850"/>
                      <a:pt x="0" y="2148935"/>
                    </a:cubicBezTo>
                    <a:lnTo>
                      <a:pt x="0" y="18531"/>
                    </a:lnTo>
                    <a:cubicBezTo>
                      <a:pt x="0" y="13617"/>
                      <a:pt x="1952" y="8903"/>
                      <a:pt x="5428" y="5428"/>
                    </a:cubicBezTo>
                    <a:cubicBezTo>
                      <a:pt x="8903" y="1952"/>
                      <a:pt x="13617" y="0"/>
                      <a:pt x="18531" y="0"/>
                    </a:cubicBezTo>
                    <a:close/>
                  </a:path>
                </a:pathLst>
              </a:custGeom>
              <a:solidFill>
                <a:srgbClr val="193229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9" name="TextBox 8"/>
              <p:cNvSpPr txBox="1"/>
              <p:nvPr/>
            </p:nvSpPr>
            <p:spPr>
              <a:xfrm>
                <a:off x="0" y="-47625"/>
                <a:ext cx="3300928" cy="22150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 lang="es-ES" dirty="0">
                  <a:latin typeface="Arial Nova Condensed" panose="020B0604020202020204" charset="0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1028700"/>
              <a:ext cx="11903721" cy="8229600"/>
              <a:chOff x="0" y="0"/>
              <a:chExt cx="3300928" cy="21674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300928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300928" h="2167467">
                    <a:moveTo>
                      <a:pt x="18531" y="0"/>
                    </a:moveTo>
                    <a:lnTo>
                      <a:pt x="3282397" y="0"/>
                    </a:lnTo>
                    <a:cubicBezTo>
                      <a:pt x="3287311" y="0"/>
                      <a:pt x="3292025" y="1952"/>
                      <a:pt x="3295500" y="5428"/>
                    </a:cubicBezTo>
                    <a:cubicBezTo>
                      <a:pt x="3298975" y="8903"/>
                      <a:pt x="3300928" y="13617"/>
                      <a:pt x="3300928" y="18531"/>
                    </a:cubicBezTo>
                    <a:lnTo>
                      <a:pt x="3300928" y="2148935"/>
                    </a:lnTo>
                    <a:cubicBezTo>
                      <a:pt x="3300928" y="2159170"/>
                      <a:pt x="3292631" y="2167467"/>
                      <a:pt x="3282397" y="2167467"/>
                    </a:cubicBezTo>
                    <a:lnTo>
                      <a:pt x="18531" y="2167467"/>
                    </a:lnTo>
                    <a:cubicBezTo>
                      <a:pt x="13617" y="2167467"/>
                      <a:pt x="8903" y="2165514"/>
                      <a:pt x="5428" y="2162039"/>
                    </a:cubicBezTo>
                    <a:cubicBezTo>
                      <a:pt x="1952" y="2158564"/>
                      <a:pt x="0" y="2153850"/>
                      <a:pt x="0" y="2148935"/>
                    </a:cubicBezTo>
                    <a:lnTo>
                      <a:pt x="0" y="18531"/>
                    </a:lnTo>
                    <a:cubicBezTo>
                      <a:pt x="0" y="13617"/>
                      <a:pt x="1952" y="8903"/>
                      <a:pt x="5428" y="5428"/>
                    </a:cubicBezTo>
                    <a:cubicBezTo>
                      <a:pt x="8903" y="1952"/>
                      <a:pt x="13617" y="0"/>
                      <a:pt x="18531" y="0"/>
                    </a:cubicBezTo>
                    <a:close/>
                  </a:path>
                </a:pathLst>
              </a:custGeom>
              <a:solidFill>
                <a:srgbClr val="193229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3300928" cy="22150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 lang="es-ES" dirty="0">
                  <a:latin typeface="Arial Nova Condensed" panose="020B0604020202020204" charset="0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8649663" y="1028700"/>
            <a:ext cx="8229600" cy="8229600"/>
            <a:chOff x="0" y="0"/>
            <a:chExt cx="406400" cy="406400"/>
          </a:xfrm>
        </p:grpSpPr>
        <p:sp>
          <p:nvSpPr>
            <p:cNvPr id="10" name="Freeform 10"/>
            <p:cNvSpPr/>
            <p:nvPr/>
          </p:nvSpPr>
          <p:spPr>
            <a:xfrm>
              <a:off x="31225" y="0"/>
              <a:ext cx="351795" cy="406400"/>
            </a:xfrm>
            <a:custGeom>
              <a:avLst/>
              <a:gdLst/>
              <a:ahLst/>
              <a:cxnLst/>
              <a:rect l="l" t="t" r="r" b="b"/>
              <a:pathLst>
                <a:path w="351795" h="406400">
                  <a:moveTo>
                    <a:pt x="25219" y="0"/>
                  </a:moveTo>
                  <a:lnTo>
                    <a:pt x="115531" y="0"/>
                  </a:lnTo>
                  <a:cubicBezTo>
                    <a:pt x="151671" y="0"/>
                    <a:pt x="186332" y="14357"/>
                    <a:pt x="211887" y="39912"/>
                  </a:cubicBezTo>
                  <a:lnTo>
                    <a:pt x="335263" y="163288"/>
                  </a:lnTo>
                  <a:cubicBezTo>
                    <a:pt x="345848" y="173873"/>
                    <a:pt x="351795" y="188230"/>
                    <a:pt x="351795" y="203200"/>
                  </a:cubicBezTo>
                  <a:cubicBezTo>
                    <a:pt x="351795" y="218170"/>
                    <a:pt x="345848" y="232527"/>
                    <a:pt x="335263" y="243112"/>
                  </a:cubicBezTo>
                  <a:lnTo>
                    <a:pt x="211887" y="366488"/>
                  </a:lnTo>
                  <a:cubicBezTo>
                    <a:pt x="186332" y="392043"/>
                    <a:pt x="151671" y="406400"/>
                    <a:pt x="115531" y="406400"/>
                  </a:cubicBezTo>
                  <a:lnTo>
                    <a:pt x="25219" y="406400"/>
                  </a:lnTo>
                  <a:cubicBezTo>
                    <a:pt x="15763" y="406400"/>
                    <a:pt x="7238" y="400704"/>
                    <a:pt x="3619" y="391967"/>
                  </a:cubicBezTo>
                  <a:cubicBezTo>
                    <a:pt x="0" y="383231"/>
                    <a:pt x="2001" y="373174"/>
                    <a:pt x="8687" y="366488"/>
                  </a:cubicBezTo>
                  <a:lnTo>
                    <a:pt x="132063" y="243112"/>
                  </a:lnTo>
                  <a:cubicBezTo>
                    <a:pt x="142648" y="232527"/>
                    <a:pt x="148595" y="218170"/>
                    <a:pt x="148595" y="203200"/>
                  </a:cubicBezTo>
                  <a:cubicBezTo>
                    <a:pt x="148595" y="188230"/>
                    <a:pt x="142648" y="173873"/>
                    <a:pt x="132063" y="163288"/>
                  </a:cubicBezTo>
                  <a:lnTo>
                    <a:pt x="8687" y="39912"/>
                  </a:lnTo>
                  <a:cubicBezTo>
                    <a:pt x="2001" y="33226"/>
                    <a:pt x="0" y="23169"/>
                    <a:pt x="3619" y="14433"/>
                  </a:cubicBezTo>
                  <a:cubicBezTo>
                    <a:pt x="7238" y="5696"/>
                    <a:pt x="15763" y="0"/>
                    <a:pt x="25219" y="0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127111" y="5128846"/>
            <a:ext cx="4132190" cy="4114800"/>
            <a:chOff x="0" y="0"/>
            <a:chExt cx="6376837" cy="6350000"/>
          </a:xfrm>
        </p:grpSpPr>
        <p:sp>
          <p:nvSpPr>
            <p:cNvPr id="12" name="Freeform 12"/>
            <p:cNvSpPr/>
            <p:nvPr/>
          </p:nvSpPr>
          <p:spPr>
            <a:xfrm>
              <a:off x="350969" y="348987"/>
              <a:ext cx="6121245" cy="6096390"/>
            </a:xfrm>
            <a:custGeom>
              <a:avLst/>
              <a:gdLst/>
              <a:ahLst/>
              <a:cxnLst/>
              <a:rect l="l" t="t" r="r" b="b"/>
              <a:pathLst>
                <a:path w="6121245" h="6096390">
                  <a:moveTo>
                    <a:pt x="5550827" y="123723"/>
                  </a:moveTo>
                  <a:lnTo>
                    <a:pt x="124072" y="5528303"/>
                  </a:lnTo>
                  <a:cubicBezTo>
                    <a:pt x="28697" y="5623288"/>
                    <a:pt x="0" y="5766408"/>
                    <a:pt x="51384" y="5890820"/>
                  </a:cubicBezTo>
                  <a:cubicBezTo>
                    <a:pt x="102768" y="6015233"/>
                    <a:pt x="224095" y="6096390"/>
                    <a:pt x="358701" y="6096390"/>
                  </a:cubicBezTo>
                  <a:lnTo>
                    <a:pt x="5316198" y="6096390"/>
                  </a:lnTo>
                  <a:cubicBezTo>
                    <a:pt x="5529710" y="6096390"/>
                    <a:pt x="5734477" y="6011573"/>
                    <a:pt x="5885452" y="5860598"/>
                  </a:cubicBezTo>
                  <a:cubicBezTo>
                    <a:pt x="6036428" y="5709622"/>
                    <a:pt x="6121245" y="5504855"/>
                    <a:pt x="6121245" y="5291344"/>
                  </a:cubicBezTo>
                  <a:lnTo>
                    <a:pt x="6121245" y="360683"/>
                  </a:lnTo>
                  <a:cubicBezTo>
                    <a:pt x="6121245" y="225544"/>
                    <a:pt x="6039912" y="103687"/>
                    <a:pt x="5915114" y="51843"/>
                  </a:cubicBezTo>
                  <a:cubicBezTo>
                    <a:pt x="5790315" y="0"/>
                    <a:pt x="5646579" y="28362"/>
                    <a:pt x="5550827" y="123723"/>
                  </a:cubicBez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32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163828" y="4503582"/>
            <a:ext cx="1423280" cy="142328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15E4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 dirty="0">
                <a:latin typeface="Arial Nova Condensed" panose="020B0604020202020204" charset="0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546206" y="4995332"/>
            <a:ext cx="658525" cy="439780"/>
          </a:xfrm>
          <a:custGeom>
            <a:avLst/>
            <a:gdLst/>
            <a:ahLst/>
            <a:cxnLst/>
            <a:rect l="l" t="t" r="r" b="b"/>
            <a:pathLst>
              <a:path w="658525" h="439780">
                <a:moveTo>
                  <a:pt x="0" y="0"/>
                </a:moveTo>
                <a:lnTo>
                  <a:pt x="658525" y="0"/>
                </a:lnTo>
                <a:lnTo>
                  <a:pt x="658525" y="439780"/>
                </a:lnTo>
                <a:lnTo>
                  <a:pt x="0" y="4397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7" name="Freeform 17"/>
          <p:cNvSpPr/>
          <p:nvPr/>
        </p:nvSpPr>
        <p:spPr>
          <a:xfrm>
            <a:off x="1856658" y="2368937"/>
            <a:ext cx="1201826" cy="179181"/>
          </a:xfrm>
          <a:custGeom>
            <a:avLst/>
            <a:gdLst/>
            <a:ahLst/>
            <a:cxnLst/>
            <a:rect l="l" t="t" r="r" b="b"/>
            <a:pathLst>
              <a:path w="1201826" h="179181">
                <a:moveTo>
                  <a:pt x="0" y="0"/>
                </a:moveTo>
                <a:lnTo>
                  <a:pt x="1201826" y="0"/>
                </a:lnTo>
                <a:lnTo>
                  <a:pt x="1201826" y="179181"/>
                </a:lnTo>
                <a:lnTo>
                  <a:pt x="0" y="17918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8" name="Group 18"/>
          <p:cNvGrpSpPr/>
          <p:nvPr/>
        </p:nvGrpSpPr>
        <p:grpSpPr>
          <a:xfrm>
            <a:off x="14155286" y="1217262"/>
            <a:ext cx="313906" cy="31390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 dirty="0">
                <a:latin typeface="Arial Nova Condensed" panose="020B0604020202020204" charset="0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14212942" y="1274918"/>
            <a:ext cx="198594" cy="198594"/>
          </a:xfrm>
          <a:custGeom>
            <a:avLst/>
            <a:gdLst/>
            <a:ahLst/>
            <a:cxnLst/>
            <a:rect l="l" t="t" r="r" b="b"/>
            <a:pathLst>
              <a:path w="198594" h="198594">
                <a:moveTo>
                  <a:pt x="0" y="0"/>
                </a:moveTo>
                <a:lnTo>
                  <a:pt x="198593" y="0"/>
                </a:lnTo>
                <a:lnTo>
                  <a:pt x="198593" y="198593"/>
                </a:lnTo>
                <a:lnTo>
                  <a:pt x="0" y="19859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TextBox 22"/>
          <p:cNvSpPr txBox="1"/>
          <p:nvPr/>
        </p:nvSpPr>
        <p:spPr>
          <a:xfrm>
            <a:off x="1856658" y="3372666"/>
            <a:ext cx="762096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s-ES" sz="8000" b="1" dirty="0">
                <a:solidFill>
                  <a:srgbClr val="FCFFFB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EUDR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856658" y="6409108"/>
            <a:ext cx="7529432" cy="45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2"/>
              </a:lnSpc>
            </a:pPr>
            <a:r>
              <a:rPr lang="es-ES" sz="3100" b="1" dirty="0">
                <a:solidFill>
                  <a:srgbClr val="FCFFFB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WEBINAR INFORMATIVO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648407" y="1210068"/>
            <a:ext cx="2230857" cy="280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s-ES" sz="1700" b="1" dirty="0">
                <a:solidFill>
                  <a:srgbClr val="FCFFFB"/>
                </a:solidFill>
                <a:latin typeface="Arial Nova Condensed" panose="020B0604020202020204" charset="0"/>
                <a:ea typeface="Aileron Bold"/>
                <a:cs typeface="Aileron Bold"/>
                <a:sym typeface="Aileron Bold"/>
              </a:rPr>
              <a:t>28 de octubre de 2025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856658" y="4522617"/>
            <a:ext cx="7620963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9"/>
              </a:lnSpc>
            </a:pPr>
            <a:r>
              <a:rPr lang="es-ES" sz="3399" b="1" dirty="0">
                <a:solidFill>
                  <a:srgbClr val="B4CA96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SISTEMA DE INFORMACIÓN DE LA UE</a:t>
            </a:r>
          </a:p>
        </p:txBody>
      </p:sp>
      <p:sp>
        <p:nvSpPr>
          <p:cNvPr id="26" name="Freeform 26"/>
          <p:cNvSpPr/>
          <p:nvPr/>
        </p:nvSpPr>
        <p:spPr>
          <a:xfrm>
            <a:off x="0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5434803" cy="10287000"/>
            <a:chOff x="0" y="0"/>
            <a:chExt cx="143138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31389" cy="2709333"/>
            </a:xfrm>
            <a:custGeom>
              <a:avLst/>
              <a:gdLst/>
              <a:ahLst/>
              <a:cxnLst/>
              <a:rect l="l" t="t" r="r" b="b"/>
              <a:pathLst>
                <a:path w="1431389" h="2709333">
                  <a:moveTo>
                    <a:pt x="0" y="0"/>
                  </a:moveTo>
                  <a:lnTo>
                    <a:pt x="1431389" y="0"/>
                  </a:lnTo>
                  <a:lnTo>
                    <a:pt x="143138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D523B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3138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4319" y="1468627"/>
            <a:ext cx="4426165" cy="3436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1"/>
              </a:lnSpc>
            </a:pPr>
            <a:r>
              <a:rPr lang="es-ES" sz="4899" b="1" dirty="0">
                <a:solidFill>
                  <a:srgbClr val="B4CA96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SISTEMA DE INFORMACIÓN</a:t>
            </a:r>
          </a:p>
          <a:p>
            <a:pPr algn="ctr">
              <a:lnSpc>
                <a:spcPts val="6271"/>
              </a:lnSpc>
            </a:pPr>
            <a:endParaRPr lang="es-ES" sz="4899" b="1" dirty="0">
              <a:solidFill>
                <a:srgbClr val="B4CA96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</a:endParaRPr>
          </a:p>
          <a:p>
            <a:pPr marL="0" lvl="0" indent="0" algn="ctr">
              <a:lnSpc>
                <a:spcPts val="4096"/>
              </a:lnSpc>
              <a:spcBef>
                <a:spcPct val="0"/>
              </a:spcBef>
            </a:pPr>
            <a:r>
              <a:rPr lang="es-ES" sz="3200" b="1" dirty="0">
                <a:solidFill>
                  <a:srgbClr val="B4CA96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FUNCIONAMIENTO BÁSICO Y TRAZABILIDAD</a:t>
            </a:r>
          </a:p>
        </p:txBody>
      </p:sp>
      <p:sp>
        <p:nvSpPr>
          <p:cNvPr id="7" name="Freeform 7"/>
          <p:cNvSpPr/>
          <p:nvPr/>
        </p:nvSpPr>
        <p:spPr>
          <a:xfrm>
            <a:off x="4643818" y="207333"/>
            <a:ext cx="633294" cy="633294"/>
          </a:xfrm>
          <a:custGeom>
            <a:avLst/>
            <a:gdLst/>
            <a:ahLst/>
            <a:cxnLst/>
            <a:rect l="l" t="t" r="r" b="b"/>
            <a:pathLst>
              <a:path w="633294" h="633294">
                <a:moveTo>
                  <a:pt x="0" y="0"/>
                </a:moveTo>
                <a:lnTo>
                  <a:pt x="633294" y="0"/>
                </a:lnTo>
                <a:lnTo>
                  <a:pt x="633294" y="633295"/>
                </a:lnTo>
                <a:lnTo>
                  <a:pt x="0" y="63329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5400000">
            <a:off x="-1148597" y="5768753"/>
            <a:ext cx="7731998" cy="5299933"/>
          </a:xfrm>
          <a:custGeom>
            <a:avLst/>
            <a:gdLst/>
            <a:ahLst/>
            <a:cxnLst/>
            <a:rect l="l" t="t" r="r" b="b"/>
            <a:pathLst>
              <a:path w="7731998" h="5299933">
                <a:moveTo>
                  <a:pt x="0" y="0"/>
                </a:moveTo>
                <a:lnTo>
                  <a:pt x="7731997" y="0"/>
                </a:lnTo>
                <a:lnTo>
                  <a:pt x="7731997" y="5299933"/>
                </a:lnTo>
                <a:lnTo>
                  <a:pt x="0" y="52999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9" name="Group 9"/>
          <p:cNvGrpSpPr/>
          <p:nvPr/>
        </p:nvGrpSpPr>
        <p:grpSpPr>
          <a:xfrm>
            <a:off x="746057" y="5272272"/>
            <a:ext cx="3897761" cy="5219547"/>
            <a:chOff x="0" y="0"/>
            <a:chExt cx="711187" cy="9523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11187" cy="952361"/>
            </a:xfrm>
            <a:custGeom>
              <a:avLst/>
              <a:gdLst/>
              <a:ahLst/>
              <a:cxnLst/>
              <a:rect l="l" t="t" r="r" b="b"/>
              <a:pathLst>
                <a:path w="711187" h="952361">
                  <a:moveTo>
                    <a:pt x="73491" y="0"/>
                  </a:moveTo>
                  <a:lnTo>
                    <a:pt x="637696" y="0"/>
                  </a:lnTo>
                  <a:cubicBezTo>
                    <a:pt x="678284" y="0"/>
                    <a:pt x="711187" y="32903"/>
                    <a:pt x="711187" y="73491"/>
                  </a:cubicBezTo>
                  <a:lnTo>
                    <a:pt x="711187" y="878870"/>
                  </a:lnTo>
                  <a:cubicBezTo>
                    <a:pt x="711187" y="919458"/>
                    <a:pt x="678284" y="952361"/>
                    <a:pt x="637696" y="952361"/>
                  </a:cubicBezTo>
                  <a:lnTo>
                    <a:pt x="73491" y="952361"/>
                  </a:lnTo>
                  <a:cubicBezTo>
                    <a:pt x="32903" y="952361"/>
                    <a:pt x="0" y="919458"/>
                    <a:pt x="0" y="878870"/>
                  </a:cubicBezTo>
                  <a:lnTo>
                    <a:pt x="0" y="73491"/>
                  </a:lnTo>
                  <a:cubicBezTo>
                    <a:pt x="0" y="32903"/>
                    <a:pt x="32903" y="0"/>
                    <a:pt x="73491" y="0"/>
                  </a:cubicBez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9371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12" name="Group 12"/>
          <p:cNvGrpSpPr/>
          <p:nvPr/>
        </p:nvGrpSpPr>
        <p:grpSpPr>
          <a:xfrm rot="-2082921">
            <a:off x="12070774" y="7635997"/>
            <a:ext cx="8046517" cy="3724876"/>
            <a:chOff x="0" y="0"/>
            <a:chExt cx="2119247" cy="9810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19247" cy="981037"/>
            </a:xfrm>
            <a:custGeom>
              <a:avLst/>
              <a:gdLst/>
              <a:ahLst/>
              <a:cxnLst/>
              <a:rect l="l" t="t" r="r" b="b"/>
              <a:pathLst>
                <a:path w="2119247" h="981037">
                  <a:moveTo>
                    <a:pt x="0" y="0"/>
                  </a:moveTo>
                  <a:lnTo>
                    <a:pt x="2119247" y="0"/>
                  </a:lnTo>
                  <a:lnTo>
                    <a:pt x="2119247" y="981037"/>
                  </a:lnTo>
                  <a:lnTo>
                    <a:pt x="0" y="981037"/>
                  </a:lnTo>
                  <a:close/>
                </a:path>
              </a:pathLst>
            </a:custGeom>
            <a:solidFill>
              <a:srgbClr val="0D523B">
                <a:alpha val="52941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119247" cy="1028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045173" y="478282"/>
            <a:ext cx="11632238" cy="9587978"/>
            <a:chOff x="0" y="0"/>
            <a:chExt cx="3277373" cy="27014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277373" cy="2701404"/>
            </a:xfrm>
            <a:custGeom>
              <a:avLst/>
              <a:gdLst/>
              <a:ahLst/>
              <a:cxnLst/>
              <a:rect l="l" t="t" r="r" b="b"/>
              <a:pathLst>
                <a:path w="3277373" h="2701404">
                  <a:moveTo>
                    <a:pt x="21963" y="0"/>
                  </a:moveTo>
                  <a:lnTo>
                    <a:pt x="3255409" y="0"/>
                  </a:lnTo>
                  <a:cubicBezTo>
                    <a:pt x="3261235" y="0"/>
                    <a:pt x="3266821" y="2314"/>
                    <a:pt x="3270940" y="6433"/>
                  </a:cubicBezTo>
                  <a:cubicBezTo>
                    <a:pt x="3275059" y="10552"/>
                    <a:pt x="3277373" y="16138"/>
                    <a:pt x="3277373" y="21963"/>
                  </a:cubicBezTo>
                  <a:lnTo>
                    <a:pt x="3277373" y="2679441"/>
                  </a:lnTo>
                  <a:cubicBezTo>
                    <a:pt x="3277373" y="2685266"/>
                    <a:pt x="3275059" y="2690852"/>
                    <a:pt x="3270940" y="2694971"/>
                  </a:cubicBezTo>
                  <a:cubicBezTo>
                    <a:pt x="3266821" y="2699090"/>
                    <a:pt x="3261235" y="2701404"/>
                    <a:pt x="3255409" y="2701404"/>
                  </a:cubicBezTo>
                  <a:lnTo>
                    <a:pt x="21963" y="2701404"/>
                  </a:lnTo>
                  <a:cubicBezTo>
                    <a:pt x="16138" y="2701404"/>
                    <a:pt x="10552" y="2699090"/>
                    <a:pt x="6433" y="2694971"/>
                  </a:cubicBezTo>
                  <a:cubicBezTo>
                    <a:pt x="2314" y="2690852"/>
                    <a:pt x="0" y="2685266"/>
                    <a:pt x="0" y="2679441"/>
                  </a:cubicBezTo>
                  <a:lnTo>
                    <a:pt x="0" y="21963"/>
                  </a:lnTo>
                  <a:cubicBezTo>
                    <a:pt x="0" y="16138"/>
                    <a:pt x="2314" y="10552"/>
                    <a:pt x="6433" y="6433"/>
                  </a:cubicBezTo>
                  <a:cubicBezTo>
                    <a:pt x="10552" y="2314"/>
                    <a:pt x="16138" y="0"/>
                    <a:pt x="21963" y="0"/>
                  </a:cubicBezTo>
                  <a:close/>
                </a:path>
              </a:pathLst>
            </a:custGeom>
            <a:solidFill>
              <a:srgbClr val="F5F8EE">
                <a:alpha val="92941"/>
              </a:srgbClr>
            </a:solidFill>
            <a:ln w="19050" cap="rnd">
              <a:solidFill>
                <a:srgbClr val="000000">
                  <a:alpha val="9294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277373" cy="2758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18" name="AutoShape 18"/>
          <p:cNvSpPr/>
          <p:nvPr/>
        </p:nvSpPr>
        <p:spPr>
          <a:xfrm>
            <a:off x="6492038" y="3144899"/>
            <a:ext cx="520071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sp>
        <p:nvSpPr>
          <p:cNvPr id="19" name="TextBox 19"/>
          <p:cNvSpPr txBox="1"/>
          <p:nvPr/>
        </p:nvSpPr>
        <p:spPr>
          <a:xfrm>
            <a:off x="7165057" y="2892272"/>
            <a:ext cx="10152321" cy="263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72"/>
              </a:lnSpc>
            </a:pPr>
            <a:r>
              <a:rPr lang="es-ES" sz="24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El sistema genera de forma automática:</a:t>
            </a:r>
          </a:p>
          <a:p>
            <a:pPr algn="just">
              <a:lnSpc>
                <a:spcPts val="1200"/>
              </a:lnSpc>
            </a:pPr>
            <a:endParaRPr lang="es-ES" sz="2400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marL="518160" lvl="1" indent="-259080" algn="just">
              <a:lnSpc>
                <a:spcPts val="3672"/>
              </a:lnSpc>
              <a:buFont typeface="Arial"/>
              <a:buChar char="•"/>
            </a:pPr>
            <a:r>
              <a:rPr lang="es-ES" sz="24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un </a:t>
            </a:r>
            <a:r>
              <a:rPr lang="es-ES" sz="24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número de referencia</a:t>
            </a:r>
            <a:r>
              <a:rPr lang="es-ES" sz="24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y</a:t>
            </a:r>
          </a:p>
          <a:p>
            <a:pPr marL="518160" lvl="1" indent="-259080" algn="just">
              <a:lnSpc>
                <a:spcPts val="3672"/>
              </a:lnSpc>
              <a:buFont typeface="Arial"/>
              <a:buChar char="•"/>
            </a:pPr>
            <a:r>
              <a:rPr lang="es-ES" sz="24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un </a:t>
            </a:r>
            <a:r>
              <a:rPr lang="es-ES" sz="24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número de verificación</a:t>
            </a:r>
            <a:r>
              <a:rPr lang="es-ES" sz="24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únicos.</a:t>
            </a:r>
          </a:p>
          <a:p>
            <a:pPr algn="just">
              <a:lnSpc>
                <a:spcPts val="1200"/>
              </a:lnSpc>
            </a:pPr>
            <a:endParaRPr lang="es-ES" sz="2400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just">
              <a:lnSpc>
                <a:spcPts val="3672"/>
              </a:lnSpc>
            </a:pPr>
            <a:r>
              <a:rPr lang="es-ES" sz="24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Estos identificadores permiten </a:t>
            </a:r>
            <a:r>
              <a:rPr lang="es-ES" sz="24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rastrear y referenciar</a:t>
            </a:r>
            <a:r>
              <a:rPr lang="es-ES" sz="24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cada DDD en la cadena de suministro.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92038" y="2134148"/>
            <a:ext cx="4201579" cy="40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s-ES" sz="24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Al presentar la DDD en el SI: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165057" y="6581152"/>
            <a:ext cx="10152321" cy="1422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s-ES" sz="24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Necesitan ambos números para </a:t>
            </a:r>
            <a:r>
              <a:rPr lang="es-ES" sz="24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referenciar</a:t>
            </a:r>
            <a:r>
              <a:rPr lang="es-ES" sz="24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declaraciones previas.</a:t>
            </a:r>
          </a:p>
          <a:p>
            <a:pPr algn="l">
              <a:lnSpc>
                <a:spcPts val="1200"/>
              </a:lnSpc>
            </a:pPr>
            <a:endParaRPr lang="es-ES" sz="2400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s-ES" sz="24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Pueden </a:t>
            </a:r>
            <a:r>
              <a:rPr lang="es-ES" sz="24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acceder a información básica</a:t>
            </a:r>
            <a:r>
              <a:rPr lang="es-ES" sz="24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de las DDD anteriores (incluido el nombre de la empresa que la presentó).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492038" y="5842078"/>
            <a:ext cx="3399588" cy="40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s-ES" sz="24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Empresas aguas abajo:</a:t>
            </a:r>
          </a:p>
        </p:txBody>
      </p:sp>
      <p:sp>
        <p:nvSpPr>
          <p:cNvPr id="23" name="AutoShape 23"/>
          <p:cNvSpPr/>
          <p:nvPr/>
        </p:nvSpPr>
        <p:spPr>
          <a:xfrm>
            <a:off x="6492038" y="4809382"/>
            <a:ext cx="520071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sp>
        <p:nvSpPr>
          <p:cNvPr id="24" name="AutoShape 24"/>
          <p:cNvSpPr/>
          <p:nvPr/>
        </p:nvSpPr>
        <p:spPr>
          <a:xfrm>
            <a:off x="6492038" y="6808107"/>
            <a:ext cx="520071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sp>
        <p:nvSpPr>
          <p:cNvPr id="25" name="AutoShape 25"/>
          <p:cNvSpPr/>
          <p:nvPr/>
        </p:nvSpPr>
        <p:spPr>
          <a:xfrm>
            <a:off x="6492038" y="7386210"/>
            <a:ext cx="520071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sp>
        <p:nvSpPr>
          <p:cNvPr id="26" name="TextBox 26"/>
          <p:cNvSpPr txBox="1"/>
          <p:nvPr/>
        </p:nvSpPr>
        <p:spPr>
          <a:xfrm>
            <a:off x="6492038" y="8309454"/>
            <a:ext cx="2564819" cy="40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s-ES" sz="24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Confidencialidad: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165057" y="8896684"/>
            <a:ext cx="10152321" cy="824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s-ES" sz="24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Los operadores pueden</a:t>
            </a:r>
            <a:r>
              <a:rPr lang="es-ES" sz="24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 ocultar la geolocalización</a:t>
            </a:r>
            <a:r>
              <a:rPr lang="es-ES" sz="24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de sus parcelas en el SI al siguiente eslabón si así lo desean.</a:t>
            </a:r>
          </a:p>
        </p:txBody>
      </p:sp>
      <p:sp>
        <p:nvSpPr>
          <p:cNvPr id="28" name="AutoShape 28"/>
          <p:cNvSpPr/>
          <p:nvPr/>
        </p:nvSpPr>
        <p:spPr>
          <a:xfrm>
            <a:off x="6492038" y="9127167"/>
            <a:ext cx="520071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sp>
        <p:nvSpPr>
          <p:cNvPr id="29" name="TextBox 29"/>
          <p:cNvSpPr txBox="1"/>
          <p:nvPr/>
        </p:nvSpPr>
        <p:spPr>
          <a:xfrm>
            <a:off x="6492038" y="653953"/>
            <a:ext cx="10825340" cy="1268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s-ES" sz="24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El </a:t>
            </a:r>
            <a:r>
              <a:rPr lang="es-ES" sz="24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Sistema de Información</a:t>
            </a:r>
            <a:r>
              <a:rPr lang="es-ES" sz="24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es una herramienta en línea, desarrollada por la Comisión Europea e integrada en la plataforma </a:t>
            </a:r>
            <a:r>
              <a:rPr lang="es-ES" sz="24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TRACES, para la presentación de las declaraciones de debida diligencia</a:t>
            </a:r>
            <a:r>
              <a:rPr lang="es-ES" sz="24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asociadas a las cadenas de suministro.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5434803" cy="10287000"/>
            <a:chOff x="0" y="0"/>
            <a:chExt cx="143138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31389" cy="2709333"/>
            </a:xfrm>
            <a:custGeom>
              <a:avLst/>
              <a:gdLst/>
              <a:ahLst/>
              <a:cxnLst/>
              <a:rect l="l" t="t" r="r" b="b"/>
              <a:pathLst>
                <a:path w="1431389" h="2709333">
                  <a:moveTo>
                    <a:pt x="0" y="0"/>
                  </a:moveTo>
                  <a:lnTo>
                    <a:pt x="1431389" y="0"/>
                  </a:lnTo>
                  <a:lnTo>
                    <a:pt x="143138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D523B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3138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150648" y="6831677"/>
            <a:ext cx="6217303" cy="621730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934B">
                <a:alpha val="25882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048443" y="375209"/>
            <a:ext cx="11809038" cy="3183469"/>
            <a:chOff x="0" y="0"/>
            <a:chExt cx="3198014" cy="8621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98014" cy="862118"/>
            </a:xfrm>
            <a:custGeom>
              <a:avLst/>
              <a:gdLst/>
              <a:ahLst/>
              <a:cxnLst/>
              <a:rect l="l" t="t" r="r" b="b"/>
              <a:pathLst>
                <a:path w="3198014" h="862118">
                  <a:moveTo>
                    <a:pt x="13112" y="0"/>
                  </a:moveTo>
                  <a:lnTo>
                    <a:pt x="3184903" y="0"/>
                  </a:lnTo>
                  <a:cubicBezTo>
                    <a:pt x="3192144" y="0"/>
                    <a:pt x="3198014" y="5870"/>
                    <a:pt x="3198014" y="13112"/>
                  </a:cubicBezTo>
                  <a:lnTo>
                    <a:pt x="3198014" y="849006"/>
                  </a:lnTo>
                  <a:cubicBezTo>
                    <a:pt x="3198014" y="856247"/>
                    <a:pt x="3192144" y="862118"/>
                    <a:pt x="3184903" y="862118"/>
                  </a:cubicBezTo>
                  <a:lnTo>
                    <a:pt x="13112" y="862118"/>
                  </a:lnTo>
                  <a:cubicBezTo>
                    <a:pt x="5870" y="862118"/>
                    <a:pt x="0" y="856247"/>
                    <a:pt x="0" y="849006"/>
                  </a:cubicBezTo>
                  <a:lnTo>
                    <a:pt x="0" y="13112"/>
                  </a:lnTo>
                  <a:cubicBezTo>
                    <a:pt x="0" y="5870"/>
                    <a:pt x="5870" y="0"/>
                    <a:pt x="13112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3198014" cy="919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6488838" y="617935"/>
            <a:ext cx="332510" cy="332510"/>
          </a:xfrm>
          <a:custGeom>
            <a:avLst/>
            <a:gdLst/>
            <a:ahLst/>
            <a:cxnLst/>
            <a:rect l="l" t="t" r="r" b="b"/>
            <a:pathLst>
              <a:path w="332510" h="332510">
                <a:moveTo>
                  <a:pt x="0" y="0"/>
                </a:moveTo>
                <a:lnTo>
                  <a:pt x="332510" y="0"/>
                </a:lnTo>
                <a:lnTo>
                  <a:pt x="332510" y="332510"/>
                </a:lnTo>
                <a:lnTo>
                  <a:pt x="0" y="33251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4643818" y="207333"/>
            <a:ext cx="633294" cy="633294"/>
          </a:xfrm>
          <a:custGeom>
            <a:avLst/>
            <a:gdLst/>
            <a:ahLst/>
            <a:cxnLst/>
            <a:rect l="l" t="t" r="r" b="b"/>
            <a:pathLst>
              <a:path w="633294" h="633294">
                <a:moveTo>
                  <a:pt x="0" y="0"/>
                </a:moveTo>
                <a:lnTo>
                  <a:pt x="633294" y="0"/>
                </a:lnTo>
                <a:lnTo>
                  <a:pt x="633294" y="633295"/>
                </a:lnTo>
                <a:lnTo>
                  <a:pt x="0" y="63329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0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 rot="-5400000">
            <a:off x="-1148597" y="5768753"/>
            <a:ext cx="7731998" cy="5299933"/>
          </a:xfrm>
          <a:custGeom>
            <a:avLst/>
            <a:gdLst/>
            <a:ahLst/>
            <a:cxnLst/>
            <a:rect l="l" t="t" r="r" b="b"/>
            <a:pathLst>
              <a:path w="7731998" h="5299933">
                <a:moveTo>
                  <a:pt x="0" y="0"/>
                </a:moveTo>
                <a:lnTo>
                  <a:pt x="7731997" y="0"/>
                </a:lnTo>
                <a:lnTo>
                  <a:pt x="7731997" y="5299933"/>
                </a:lnTo>
                <a:lnTo>
                  <a:pt x="0" y="52999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16" name="Group 16"/>
          <p:cNvGrpSpPr/>
          <p:nvPr/>
        </p:nvGrpSpPr>
        <p:grpSpPr>
          <a:xfrm>
            <a:off x="746057" y="5272272"/>
            <a:ext cx="3897761" cy="5219547"/>
            <a:chOff x="0" y="0"/>
            <a:chExt cx="711187" cy="95236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11187" cy="952361"/>
            </a:xfrm>
            <a:custGeom>
              <a:avLst/>
              <a:gdLst/>
              <a:ahLst/>
              <a:cxnLst/>
              <a:rect l="l" t="t" r="r" b="b"/>
              <a:pathLst>
                <a:path w="711187" h="952361">
                  <a:moveTo>
                    <a:pt x="73491" y="0"/>
                  </a:moveTo>
                  <a:lnTo>
                    <a:pt x="637696" y="0"/>
                  </a:lnTo>
                  <a:cubicBezTo>
                    <a:pt x="678284" y="0"/>
                    <a:pt x="711187" y="32903"/>
                    <a:pt x="711187" y="73491"/>
                  </a:cubicBezTo>
                  <a:lnTo>
                    <a:pt x="711187" y="878870"/>
                  </a:lnTo>
                  <a:cubicBezTo>
                    <a:pt x="711187" y="919458"/>
                    <a:pt x="678284" y="952361"/>
                    <a:pt x="637696" y="952361"/>
                  </a:cubicBezTo>
                  <a:lnTo>
                    <a:pt x="73491" y="952361"/>
                  </a:lnTo>
                  <a:cubicBezTo>
                    <a:pt x="32903" y="952361"/>
                    <a:pt x="0" y="919458"/>
                    <a:pt x="0" y="878870"/>
                  </a:cubicBezTo>
                  <a:lnTo>
                    <a:pt x="0" y="73491"/>
                  </a:lnTo>
                  <a:cubicBezTo>
                    <a:pt x="0" y="32903"/>
                    <a:pt x="32903" y="0"/>
                    <a:pt x="73491" y="0"/>
                  </a:cubicBez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6048443" y="3892053"/>
            <a:ext cx="11809038" cy="5884088"/>
          </a:xfrm>
          <a:custGeom>
            <a:avLst/>
            <a:gdLst/>
            <a:ahLst/>
            <a:cxnLst/>
            <a:rect l="l" t="t" r="r" b="b"/>
            <a:pathLst>
              <a:path w="11809038" h="5884088">
                <a:moveTo>
                  <a:pt x="0" y="0"/>
                </a:moveTo>
                <a:lnTo>
                  <a:pt x="11809039" y="0"/>
                </a:lnTo>
                <a:lnTo>
                  <a:pt x="11809039" y="5884088"/>
                </a:lnTo>
                <a:lnTo>
                  <a:pt x="0" y="5884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TextBox 19"/>
          <p:cNvSpPr txBox="1"/>
          <p:nvPr/>
        </p:nvSpPr>
        <p:spPr>
          <a:xfrm>
            <a:off x="7186508" y="557131"/>
            <a:ext cx="10208425" cy="279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s-ES" sz="22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Antes de poder presentar una DDD, la empresa debe </a:t>
            </a:r>
            <a:r>
              <a:rPr lang="es-ES" sz="22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crear un perfil de “operador económico” </a:t>
            </a:r>
            <a:r>
              <a:rPr lang="es-ES" sz="22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en el SI.</a:t>
            </a:r>
          </a:p>
          <a:p>
            <a:pPr algn="just">
              <a:lnSpc>
                <a:spcPts val="2200"/>
              </a:lnSpc>
            </a:pPr>
            <a:endParaRPr lang="es-ES" sz="2200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just">
              <a:lnSpc>
                <a:spcPts val="3080"/>
              </a:lnSpc>
            </a:pPr>
            <a:r>
              <a:rPr lang="es-ES" sz="22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Este puede ser una </a:t>
            </a:r>
            <a:r>
              <a:rPr lang="es-ES" sz="22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persona física o jurídica</a:t>
            </a:r>
            <a:r>
              <a:rPr lang="es-ES" sz="22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.</a:t>
            </a:r>
          </a:p>
          <a:p>
            <a:pPr algn="just">
              <a:lnSpc>
                <a:spcPts val="2200"/>
              </a:lnSpc>
            </a:pPr>
            <a:endParaRPr lang="es-ES" sz="2200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just">
              <a:lnSpc>
                <a:spcPts val="3080"/>
              </a:lnSpc>
            </a:pPr>
            <a:r>
              <a:rPr lang="es-ES" sz="22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Es la entidad </a:t>
            </a:r>
            <a:r>
              <a:rPr lang="es-ES" sz="22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obligada a presentar la DDD.</a:t>
            </a:r>
          </a:p>
          <a:p>
            <a:pPr algn="just">
              <a:lnSpc>
                <a:spcPts val="2200"/>
              </a:lnSpc>
            </a:pPr>
            <a:endParaRPr lang="es-ES" sz="2200" b="1">
              <a:solidFill>
                <a:srgbClr val="000000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</a:endParaRPr>
          </a:p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es-ES" sz="22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Puede tener </a:t>
            </a:r>
            <a:r>
              <a:rPr lang="es-ES" sz="22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una o varias cuentas de usuario</a:t>
            </a:r>
            <a:r>
              <a:rPr lang="es-ES" sz="22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(EU login account) asociadas.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04319" y="1468627"/>
            <a:ext cx="4426165" cy="2910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1"/>
              </a:lnSpc>
            </a:pPr>
            <a:r>
              <a:rPr lang="es-ES" sz="4899" b="1" dirty="0">
                <a:solidFill>
                  <a:srgbClr val="B4CA96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SISTEMA DE INFORMACIÓN</a:t>
            </a:r>
          </a:p>
          <a:p>
            <a:pPr algn="ctr">
              <a:lnSpc>
                <a:spcPts val="6271"/>
              </a:lnSpc>
            </a:pPr>
            <a:endParaRPr lang="es-ES" sz="4899" b="1" dirty="0">
              <a:solidFill>
                <a:srgbClr val="B4CA96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</a:endParaRPr>
          </a:p>
          <a:p>
            <a:pPr marL="0" lvl="0" indent="0" algn="ctr">
              <a:lnSpc>
                <a:spcPts val="4096"/>
              </a:lnSpc>
              <a:spcBef>
                <a:spcPct val="0"/>
              </a:spcBef>
            </a:pPr>
            <a:r>
              <a:rPr lang="es-ES" sz="3200" b="1" dirty="0">
                <a:solidFill>
                  <a:srgbClr val="B4CA96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ALTA DE OPERADORES</a:t>
            </a:r>
          </a:p>
        </p:txBody>
      </p:sp>
      <p:sp>
        <p:nvSpPr>
          <p:cNvPr id="21" name="Freeform 21"/>
          <p:cNvSpPr/>
          <p:nvPr/>
        </p:nvSpPr>
        <p:spPr>
          <a:xfrm>
            <a:off x="6488838" y="1652963"/>
            <a:ext cx="332510" cy="332510"/>
          </a:xfrm>
          <a:custGeom>
            <a:avLst/>
            <a:gdLst/>
            <a:ahLst/>
            <a:cxnLst/>
            <a:rect l="l" t="t" r="r" b="b"/>
            <a:pathLst>
              <a:path w="332510" h="332510">
                <a:moveTo>
                  <a:pt x="0" y="0"/>
                </a:moveTo>
                <a:lnTo>
                  <a:pt x="332510" y="0"/>
                </a:lnTo>
                <a:lnTo>
                  <a:pt x="332510" y="332509"/>
                </a:lnTo>
                <a:lnTo>
                  <a:pt x="0" y="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6488838" y="2319046"/>
            <a:ext cx="332510" cy="332510"/>
          </a:xfrm>
          <a:custGeom>
            <a:avLst/>
            <a:gdLst/>
            <a:ahLst/>
            <a:cxnLst/>
            <a:rect l="l" t="t" r="r" b="b"/>
            <a:pathLst>
              <a:path w="332510" h="332510">
                <a:moveTo>
                  <a:pt x="0" y="0"/>
                </a:moveTo>
                <a:lnTo>
                  <a:pt x="332510" y="0"/>
                </a:lnTo>
                <a:lnTo>
                  <a:pt x="332510" y="332510"/>
                </a:lnTo>
                <a:lnTo>
                  <a:pt x="0" y="33251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6488838" y="2984931"/>
            <a:ext cx="332510" cy="332510"/>
          </a:xfrm>
          <a:custGeom>
            <a:avLst/>
            <a:gdLst/>
            <a:ahLst/>
            <a:cxnLst/>
            <a:rect l="l" t="t" r="r" b="b"/>
            <a:pathLst>
              <a:path w="332510" h="332510">
                <a:moveTo>
                  <a:pt x="0" y="0"/>
                </a:moveTo>
                <a:lnTo>
                  <a:pt x="332510" y="0"/>
                </a:lnTo>
                <a:lnTo>
                  <a:pt x="332510" y="332510"/>
                </a:lnTo>
                <a:lnTo>
                  <a:pt x="0" y="33251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5434803" cy="10287000"/>
            <a:chOff x="0" y="0"/>
            <a:chExt cx="143138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31389" cy="2709333"/>
            </a:xfrm>
            <a:custGeom>
              <a:avLst/>
              <a:gdLst/>
              <a:ahLst/>
              <a:cxnLst/>
              <a:rect l="l" t="t" r="r" b="b"/>
              <a:pathLst>
                <a:path w="1431389" h="2709333">
                  <a:moveTo>
                    <a:pt x="0" y="0"/>
                  </a:moveTo>
                  <a:lnTo>
                    <a:pt x="1431389" y="0"/>
                  </a:lnTo>
                  <a:lnTo>
                    <a:pt x="143138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D523B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3138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150648" y="6831677"/>
            <a:ext cx="6217303" cy="621730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934B">
                <a:alpha val="25882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34803" y="733784"/>
            <a:ext cx="12853197" cy="2344582"/>
            <a:chOff x="0" y="0"/>
            <a:chExt cx="3480784" cy="6349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80784" cy="634938"/>
            </a:xfrm>
            <a:custGeom>
              <a:avLst/>
              <a:gdLst/>
              <a:ahLst/>
              <a:cxnLst/>
              <a:rect l="l" t="t" r="r" b="b"/>
              <a:pathLst>
                <a:path w="3480784" h="634938">
                  <a:moveTo>
                    <a:pt x="0" y="0"/>
                  </a:moveTo>
                  <a:lnTo>
                    <a:pt x="3480784" y="0"/>
                  </a:lnTo>
                  <a:lnTo>
                    <a:pt x="3480784" y="634938"/>
                  </a:lnTo>
                  <a:lnTo>
                    <a:pt x="0" y="634938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3480784" cy="692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-5400000">
            <a:off x="-1148597" y="5768753"/>
            <a:ext cx="7731998" cy="5299933"/>
          </a:xfrm>
          <a:custGeom>
            <a:avLst/>
            <a:gdLst/>
            <a:ahLst/>
            <a:cxnLst/>
            <a:rect l="l" t="t" r="r" b="b"/>
            <a:pathLst>
              <a:path w="7731998" h="5299933">
                <a:moveTo>
                  <a:pt x="0" y="0"/>
                </a:moveTo>
                <a:lnTo>
                  <a:pt x="7731997" y="0"/>
                </a:lnTo>
                <a:lnTo>
                  <a:pt x="7731997" y="5299933"/>
                </a:lnTo>
                <a:lnTo>
                  <a:pt x="0" y="52999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14" name="Group 14"/>
          <p:cNvGrpSpPr/>
          <p:nvPr/>
        </p:nvGrpSpPr>
        <p:grpSpPr>
          <a:xfrm>
            <a:off x="746057" y="5272272"/>
            <a:ext cx="3897761" cy="5219547"/>
            <a:chOff x="0" y="0"/>
            <a:chExt cx="711187" cy="9523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11187" cy="952361"/>
            </a:xfrm>
            <a:custGeom>
              <a:avLst/>
              <a:gdLst/>
              <a:ahLst/>
              <a:cxnLst/>
              <a:rect l="l" t="t" r="r" b="b"/>
              <a:pathLst>
                <a:path w="711187" h="952361">
                  <a:moveTo>
                    <a:pt x="73491" y="0"/>
                  </a:moveTo>
                  <a:lnTo>
                    <a:pt x="637696" y="0"/>
                  </a:lnTo>
                  <a:cubicBezTo>
                    <a:pt x="678284" y="0"/>
                    <a:pt x="711187" y="32903"/>
                    <a:pt x="711187" y="73491"/>
                  </a:cubicBezTo>
                  <a:lnTo>
                    <a:pt x="711187" y="878870"/>
                  </a:lnTo>
                  <a:cubicBezTo>
                    <a:pt x="711187" y="919458"/>
                    <a:pt x="678284" y="952361"/>
                    <a:pt x="637696" y="952361"/>
                  </a:cubicBezTo>
                  <a:lnTo>
                    <a:pt x="73491" y="952361"/>
                  </a:lnTo>
                  <a:cubicBezTo>
                    <a:pt x="32903" y="952361"/>
                    <a:pt x="0" y="919458"/>
                    <a:pt x="0" y="878870"/>
                  </a:cubicBezTo>
                  <a:lnTo>
                    <a:pt x="0" y="73491"/>
                  </a:lnTo>
                  <a:cubicBezTo>
                    <a:pt x="0" y="32903"/>
                    <a:pt x="32903" y="0"/>
                    <a:pt x="73491" y="0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635446" y="911288"/>
            <a:ext cx="11059305" cy="42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s-ES" sz="2599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Tipos de actividad EUDR disponibles: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04319" y="1468627"/>
            <a:ext cx="4426165" cy="3436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1"/>
              </a:lnSpc>
            </a:pPr>
            <a:r>
              <a:rPr lang="es-ES" sz="4899" b="1" dirty="0">
                <a:solidFill>
                  <a:srgbClr val="B4CA96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SISTEMA DE INFORMACIÓN</a:t>
            </a:r>
          </a:p>
          <a:p>
            <a:pPr algn="ctr">
              <a:lnSpc>
                <a:spcPts val="6271"/>
              </a:lnSpc>
            </a:pPr>
            <a:endParaRPr lang="es-ES" sz="4899" b="1" dirty="0">
              <a:solidFill>
                <a:srgbClr val="B4CA96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</a:endParaRPr>
          </a:p>
          <a:p>
            <a:pPr marL="0" lvl="0" indent="0" algn="ctr">
              <a:lnSpc>
                <a:spcPts val="4096"/>
              </a:lnSpc>
              <a:spcBef>
                <a:spcPct val="0"/>
              </a:spcBef>
            </a:pPr>
            <a:r>
              <a:rPr lang="es-ES" sz="3200" b="1" dirty="0">
                <a:solidFill>
                  <a:srgbClr val="B4CA96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PRESENTACIÓN DE LA DDD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950886" y="1597591"/>
            <a:ext cx="2957864" cy="1190523"/>
            <a:chOff x="0" y="0"/>
            <a:chExt cx="3943819" cy="1587364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943819" cy="1587364"/>
              <a:chOff x="0" y="0"/>
              <a:chExt cx="813145" cy="32728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3145" cy="327286"/>
              </a:xfrm>
              <a:custGeom>
                <a:avLst/>
                <a:gdLst/>
                <a:ahLst/>
                <a:cxnLst/>
                <a:rect l="l" t="t" r="r" b="b"/>
                <a:pathLst>
                  <a:path w="813145" h="327286">
                    <a:moveTo>
                      <a:pt x="99461" y="0"/>
                    </a:moveTo>
                    <a:lnTo>
                      <a:pt x="713684" y="0"/>
                    </a:lnTo>
                    <a:cubicBezTo>
                      <a:pt x="740062" y="0"/>
                      <a:pt x="765361" y="10479"/>
                      <a:pt x="784013" y="29132"/>
                    </a:cubicBezTo>
                    <a:cubicBezTo>
                      <a:pt x="802666" y="47784"/>
                      <a:pt x="813145" y="73083"/>
                      <a:pt x="813145" y="99461"/>
                    </a:cubicBezTo>
                    <a:lnTo>
                      <a:pt x="813145" y="227825"/>
                    </a:lnTo>
                    <a:cubicBezTo>
                      <a:pt x="813145" y="254204"/>
                      <a:pt x="802666" y="279502"/>
                      <a:pt x="784013" y="298155"/>
                    </a:cubicBezTo>
                    <a:cubicBezTo>
                      <a:pt x="765361" y="316807"/>
                      <a:pt x="740062" y="327286"/>
                      <a:pt x="713684" y="327286"/>
                    </a:cubicBezTo>
                    <a:lnTo>
                      <a:pt x="99461" y="327286"/>
                    </a:lnTo>
                    <a:cubicBezTo>
                      <a:pt x="44530" y="327286"/>
                      <a:pt x="0" y="282756"/>
                      <a:pt x="0" y="227825"/>
                    </a:cubicBezTo>
                    <a:lnTo>
                      <a:pt x="0" y="99461"/>
                    </a:lnTo>
                    <a:cubicBezTo>
                      <a:pt x="0" y="73083"/>
                      <a:pt x="10479" y="47784"/>
                      <a:pt x="29132" y="29132"/>
                    </a:cubicBezTo>
                    <a:cubicBezTo>
                      <a:pt x="47784" y="10479"/>
                      <a:pt x="73083" y="0"/>
                      <a:pt x="99461" y="0"/>
                    </a:cubicBezTo>
                    <a:close/>
                  </a:path>
                </a:pathLst>
              </a:custGeom>
              <a:solidFill>
                <a:srgbClr val="A1B18D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813145" cy="35586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r">
                  <a:lnSpc>
                    <a:spcPts val="1960"/>
                  </a:lnSpc>
                </a:pPr>
                <a:r>
                  <a:rPr lang="es-ES" sz="1400" b="1">
                    <a:solidFill>
                      <a:srgbClr val="000000"/>
                    </a:solidFill>
                    <a:latin typeface="Arial Nova Condensed" panose="020B0604020202020204" charset="0"/>
                    <a:ea typeface="Canva Sans Bold"/>
                    <a:cs typeface="Canva Sans Bold"/>
                    <a:sym typeface="Canva Sans Bold"/>
                  </a:rPr>
                  <a:t>PRODUCCIÓN O </a:t>
                </a:r>
              </a:p>
              <a:p>
                <a:pPr algn="r">
                  <a:lnSpc>
                    <a:spcPts val="1960"/>
                  </a:lnSpc>
                </a:pPr>
                <a:r>
                  <a:rPr lang="es-ES" sz="1400" b="1">
                    <a:solidFill>
                      <a:srgbClr val="000000"/>
                    </a:solidFill>
                    <a:latin typeface="Arial Nova Condensed" panose="020B0604020202020204" charset="0"/>
                    <a:ea typeface="Canva Sans Bold"/>
                    <a:cs typeface="Canva Sans Bold"/>
                    <a:sym typeface="Canva Sans Bold"/>
                  </a:rPr>
                  <a:t>TRANSFORMACIÓN </a:t>
                </a:r>
              </a:p>
              <a:p>
                <a:pPr algn="r">
                  <a:lnSpc>
                    <a:spcPts val="1960"/>
                  </a:lnSpc>
                </a:pPr>
                <a:r>
                  <a:rPr lang="es-ES" sz="1400" b="1">
                    <a:solidFill>
                      <a:srgbClr val="000000"/>
                    </a:solidFill>
                    <a:latin typeface="Arial Nova Condensed" panose="020B0604020202020204" charset="0"/>
                    <a:ea typeface="Canva Sans Bold"/>
                    <a:cs typeface="Canva Sans Bold"/>
                    <a:sym typeface="Canva Sans Bold"/>
                  </a:rPr>
                  <a:t>DENTRO DE LA UE)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5400000">
              <a:off x="253493" y="318955"/>
              <a:ext cx="949454" cy="949454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1565" tIns="31565" rIns="31565" bIns="31565" rtlCol="0" anchor="ctr"/>
              <a:lstStyle/>
              <a:p>
                <a:pPr algn="ctr">
                  <a:lnSpc>
                    <a:spcPts val="1960"/>
                  </a:lnSpc>
                </a:pPr>
                <a:endParaRPr lang="es-ES">
                  <a:latin typeface="Arial Nova Condensed" panose="020B0604020202020204" charset="0"/>
                </a:endParaRPr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378636" y="448906"/>
              <a:ext cx="699166" cy="689553"/>
            </a:xfrm>
            <a:custGeom>
              <a:avLst/>
              <a:gdLst/>
              <a:ahLst/>
              <a:cxnLst/>
              <a:rect l="l" t="t" r="r" b="b"/>
              <a:pathLst>
                <a:path w="699166" h="689553">
                  <a:moveTo>
                    <a:pt x="0" y="0"/>
                  </a:moveTo>
                  <a:lnTo>
                    <a:pt x="699167" y="0"/>
                  </a:lnTo>
                  <a:lnTo>
                    <a:pt x="699167" y="689553"/>
                  </a:lnTo>
                  <a:lnTo>
                    <a:pt x="0" y="689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635446" y="1632203"/>
            <a:ext cx="2957864" cy="1190523"/>
            <a:chOff x="0" y="0"/>
            <a:chExt cx="3943819" cy="1587364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943819" cy="1587364"/>
              <a:chOff x="0" y="0"/>
              <a:chExt cx="813145" cy="327286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3145" cy="327286"/>
              </a:xfrm>
              <a:custGeom>
                <a:avLst/>
                <a:gdLst/>
                <a:ahLst/>
                <a:cxnLst/>
                <a:rect l="l" t="t" r="r" b="b"/>
                <a:pathLst>
                  <a:path w="813145" h="327286">
                    <a:moveTo>
                      <a:pt x="99461" y="0"/>
                    </a:moveTo>
                    <a:lnTo>
                      <a:pt x="713684" y="0"/>
                    </a:lnTo>
                    <a:cubicBezTo>
                      <a:pt x="740062" y="0"/>
                      <a:pt x="765361" y="10479"/>
                      <a:pt x="784013" y="29132"/>
                    </a:cubicBezTo>
                    <a:cubicBezTo>
                      <a:pt x="802666" y="47784"/>
                      <a:pt x="813145" y="73083"/>
                      <a:pt x="813145" y="99461"/>
                    </a:cubicBezTo>
                    <a:lnTo>
                      <a:pt x="813145" y="227825"/>
                    </a:lnTo>
                    <a:cubicBezTo>
                      <a:pt x="813145" y="254204"/>
                      <a:pt x="802666" y="279502"/>
                      <a:pt x="784013" y="298155"/>
                    </a:cubicBezTo>
                    <a:cubicBezTo>
                      <a:pt x="765361" y="316807"/>
                      <a:pt x="740062" y="327286"/>
                      <a:pt x="713684" y="327286"/>
                    </a:cubicBezTo>
                    <a:lnTo>
                      <a:pt x="99461" y="327286"/>
                    </a:lnTo>
                    <a:cubicBezTo>
                      <a:pt x="44530" y="327286"/>
                      <a:pt x="0" y="282756"/>
                      <a:pt x="0" y="227825"/>
                    </a:cubicBezTo>
                    <a:lnTo>
                      <a:pt x="0" y="99461"/>
                    </a:lnTo>
                    <a:cubicBezTo>
                      <a:pt x="0" y="73083"/>
                      <a:pt x="10479" y="47784"/>
                      <a:pt x="29132" y="29132"/>
                    </a:cubicBezTo>
                    <a:cubicBezTo>
                      <a:pt x="47784" y="10479"/>
                      <a:pt x="73083" y="0"/>
                      <a:pt x="99461" y="0"/>
                    </a:cubicBezTo>
                    <a:close/>
                  </a:path>
                </a:pathLst>
              </a:custGeom>
              <a:solidFill>
                <a:srgbClr val="A1B18D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813145" cy="35586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r">
                  <a:lnSpc>
                    <a:spcPts val="1960"/>
                  </a:lnSpc>
                </a:pPr>
                <a:endParaRPr lang="es-ES">
                  <a:latin typeface="Arial Nova Condensed" panose="020B0604020202020204" charset="0"/>
                </a:endParaRPr>
              </a:p>
              <a:p>
                <a:pPr algn="r">
                  <a:lnSpc>
                    <a:spcPts val="1960"/>
                  </a:lnSpc>
                </a:pPr>
                <a:r>
                  <a:rPr lang="es-ES" sz="1400" b="1">
                    <a:solidFill>
                      <a:srgbClr val="000000"/>
                    </a:solidFill>
                    <a:latin typeface="Arial Nova Condensed" panose="020B0604020202020204" charset="0"/>
                    <a:ea typeface="Canva Sans Bold"/>
                    <a:cs typeface="Canva Sans Bold"/>
                    <a:sym typeface="Canva Sans Bold"/>
                  </a:rPr>
                  <a:t>IMPORTACIÓN</a:t>
                </a:r>
              </a:p>
              <a:p>
                <a:pPr algn="r">
                  <a:lnSpc>
                    <a:spcPts val="1960"/>
                  </a:lnSpc>
                </a:pPr>
                <a:endParaRPr lang="es-ES" sz="1400" b="1">
                  <a:solidFill>
                    <a:srgbClr val="000000"/>
                  </a:solidFill>
                  <a:latin typeface="Arial Nova Condensed" panose="020B0604020202020204" charset="0"/>
                  <a:ea typeface="Canva Sans Bold"/>
                  <a:cs typeface="Canva Sans Bold"/>
                  <a:sym typeface="Canva Sans Bold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157363" y="318955"/>
              <a:ext cx="949454" cy="949454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357" tIns="20357" rIns="20357" bIns="20357" rtlCol="0" anchor="ctr"/>
              <a:lstStyle/>
              <a:p>
                <a:pPr algn="ctr">
                  <a:lnSpc>
                    <a:spcPts val="1960"/>
                  </a:lnSpc>
                </a:pPr>
                <a:endParaRPr lang="es-ES">
                  <a:latin typeface="Arial Nova Condensed" panose="020B0604020202020204" charset="0"/>
                </a:endParaRPr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316322" y="488249"/>
              <a:ext cx="631534" cy="610866"/>
            </a:xfrm>
            <a:custGeom>
              <a:avLst/>
              <a:gdLst/>
              <a:ahLst/>
              <a:cxnLst/>
              <a:rect l="l" t="t" r="r" b="b"/>
              <a:pathLst>
                <a:path w="631534" h="610866">
                  <a:moveTo>
                    <a:pt x="0" y="0"/>
                  </a:moveTo>
                  <a:lnTo>
                    <a:pt x="631534" y="0"/>
                  </a:lnTo>
                  <a:lnTo>
                    <a:pt x="631534" y="610866"/>
                  </a:lnTo>
                  <a:lnTo>
                    <a:pt x="0" y="610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792996" y="1632203"/>
            <a:ext cx="2957864" cy="1190523"/>
            <a:chOff x="0" y="0"/>
            <a:chExt cx="3943819" cy="1587364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3943819" cy="1587364"/>
              <a:chOff x="0" y="0"/>
              <a:chExt cx="813145" cy="32728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3145" cy="327286"/>
              </a:xfrm>
              <a:custGeom>
                <a:avLst/>
                <a:gdLst/>
                <a:ahLst/>
                <a:cxnLst/>
                <a:rect l="l" t="t" r="r" b="b"/>
                <a:pathLst>
                  <a:path w="813145" h="327286">
                    <a:moveTo>
                      <a:pt x="99461" y="0"/>
                    </a:moveTo>
                    <a:lnTo>
                      <a:pt x="713684" y="0"/>
                    </a:lnTo>
                    <a:cubicBezTo>
                      <a:pt x="740062" y="0"/>
                      <a:pt x="765361" y="10479"/>
                      <a:pt x="784013" y="29132"/>
                    </a:cubicBezTo>
                    <a:cubicBezTo>
                      <a:pt x="802666" y="47784"/>
                      <a:pt x="813145" y="73083"/>
                      <a:pt x="813145" y="99461"/>
                    </a:cubicBezTo>
                    <a:lnTo>
                      <a:pt x="813145" y="227825"/>
                    </a:lnTo>
                    <a:cubicBezTo>
                      <a:pt x="813145" y="254204"/>
                      <a:pt x="802666" y="279502"/>
                      <a:pt x="784013" y="298155"/>
                    </a:cubicBezTo>
                    <a:cubicBezTo>
                      <a:pt x="765361" y="316807"/>
                      <a:pt x="740062" y="327286"/>
                      <a:pt x="713684" y="327286"/>
                    </a:cubicBezTo>
                    <a:lnTo>
                      <a:pt x="99461" y="327286"/>
                    </a:lnTo>
                    <a:cubicBezTo>
                      <a:pt x="44530" y="327286"/>
                      <a:pt x="0" y="282756"/>
                      <a:pt x="0" y="227825"/>
                    </a:cubicBezTo>
                    <a:lnTo>
                      <a:pt x="0" y="99461"/>
                    </a:lnTo>
                    <a:cubicBezTo>
                      <a:pt x="0" y="73083"/>
                      <a:pt x="10479" y="47784"/>
                      <a:pt x="29132" y="29132"/>
                    </a:cubicBezTo>
                    <a:cubicBezTo>
                      <a:pt x="47784" y="10479"/>
                      <a:pt x="73083" y="0"/>
                      <a:pt x="99461" y="0"/>
                    </a:cubicBezTo>
                    <a:close/>
                  </a:path>
                </a:pathLst>
              </a:custGeom>
              <a:solidFill>
                <a:srgbClr val="A1B18D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28575"/>
                <a:ext cx="813145" cy="35586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r">
                  <a:lnSpc>
                    <a:spcPts val="1960"/>
                  </a:lnSpc>
                </a:pPr>
                <a:endParaRPr lang="es-ES">
                  <a:latin typeface="Arial Nova Condensed" panose="020B0604020202020204" charset="0"/>
                </a:endParaRPr>
              </a:p>
              <a:p>
                <a:pPr algn="r">
                  <a:lnSpc>
                    <a:spcPts val="1960"/>
                  </a:lnSpc>
                </a:pPr>
                <a:r>
                  <a:rPr lang="es-ES" sz="1400" b="1">
                    <a:solidFill>
                      <a:srgbClr val="000000"/>
                    </a:solidFill>
                    <a:latin typeface="Arial Nova Condensed" panose="020B0604020202020204" charset="0"/>
                    <a:ea typeface="Canva Sans Bold"/>
                    <a:cs typeface="Canva Sans Bold"/>
                    <a:sym typeface="Canva Sans Bold"/>
                  </a:rPr>
                  <a:t>EXPORTACIÓN</a:t>
                </a:r>
              </a:p>
              <a:p>
                <a:pPr algn="r">
                  <a:lnSpc>
                    <a:spcPts val="1960"/>
                  </a:lnSpc>
                </a:pPr>
                <a:endParaRPr lang="es-ES" sz="1400" b="1">
                  <a:solidFill>
                    <a:srgbClr val="000000"/>
                  </a:solidFill>
                  <a:latin typeface="Arial Nova Condensed" panose="020B0604020202020204" charset="0"/>
                  <a:ea typeface="Canva Sans Bold"/>
                  <a:cs typeface="Canva Sans Bold"/>
                  <a:sym typeface="Canva Sans Bold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 rot="5400000">
              <a:off x="319581" y="318955"/>
              <a:ext cx="949454" cy="949454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0240" tIns="30240" rIns="30240" bIns="30240" rtlCol="0" anchor="ctr"/>
              <a:lstStyle/>
              <a:p>
                <a:pPr algn="ctr">
                  <a:lnSpc>
                    <a:spcPts val="1960"/>
                  </a:lnSpc>
                </a:pPr>
                <a:endParaRPr lang="es-ES">
                  <a:latin typeface="Arial Nova Condensed" panose="020B0604020202020204" charset="0"/>
                </a:endParaRPr>
              </a:p>
            </p:txBody>
          </p:sp>
        </p:grpSp>
        <p:sp>
          <p:nvSpPr>
            <p:cNvPr id="41" name="Freeform 41"/>
            <p:cNvSpPr/>
            <p:nvPr/>
          </p:nvSpPr>
          <p:spPr>
            <a:xfrm>
              <a:off x="470457" y="469832"/>
              <a:ext cx="647701" cy="647701"/>
            </a:xfrm>
            <a:custGeom>
              <a:avLst/>
              <a:gdLst/>
              <a:ahLst/>
              <a:cxnLst/>
              <a:rect l="l" t="t" r="r" b="b"/>
              <a:pathLst>
                <a:path w="647701" h="647701">
                  <a:moveTo>
                    <a:pt x="0" y="0"/>
                  </a:moveTo>
                  <a:lnTo>
                    <a:pt x="647701" y="0"/>
                  </a:lnTo>
                  <a:lnTo>
                    <a:pt x="647701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5108775" y="1597591"/>
            <a:ext cx="2957864" cy="1190523"/>
            <a:chOff x="0" y="0"/>
            <a:chExt cx="3943819" cy="1587364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3943819" cy="1587364"/>
              <a:chOff x="0" y="0"/>
              <a:chExt cx="813145" cy="327286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3145" cy="327286"/>
              </a:xfrm>
              <a:custGeom>
                <a:avLst/>
                <a:gdLst/>
                <a:ahLst/>
                <a:cxnLst/>
                <a:rect l="l" t="t" r="r" b="b"/>
                <a:pathLst>
                  <a:path w="813145" h="327286">
                    <a:moveTo>
                      <a:pt x="109466" y="0"/>
                    </a:moveTo>
                    <a:lnTo>
                      <a:pt x="703679" y="0"/>
                    </a:lnTo>
                    <a:cubicBezTo>
                      <a:pt x="732711" y="0"/>
                      <a:pt x="760554" y="11533"/>
                      <a:pt x="781083" y="32062"/>
                    </a:cubicBezTo>
                    <a:cubicBezTo>
                      <a:pt x="801612" y="52590"/>
                      <a:pt x="813145" y="80433"/>
                      <a:pt x="813145" y="109466"/>
                    </a:cubicBezTo>
                    <a:lnTo>
                      <a:pt x="813145" y="217821"/>
                    </a:lnTo>
                    <a:cubicBezTo>
                      <a:pt x="813145" y="246853"/>
                      <a:pt x="801612" y="274696"/>
                      <a:pt x="781083" y="295224"/>
                    </a:cubicBezTo>
                    <a:cubicBezTo>
                      <a:pt x="760554" y="315753"/>
                      <a:pt x="732711" y="327286"/>
                      <a:pt x="703679" y="327286"/>
                    </a:cubicBezTo>
                    <a:lnTo>
                      <a:pt x="109466" y="327286"/>
                    </a:lnTo>
                    <a:cubicBezTo>
                      <a:pt x="49009" y="327286"/>
                      <a:pt x="0" y="278277"/>
                      <a:pt x="0" y="217821"/>
                    </a:cubicBezTo>
                    <a:lnTo>
                      <a:pt x="0" y="109466"/>
                    </a:lnTo>
                    <a:cubicBezTo>
                      <a:pt x="0" y="80433"/>
                      <a:pt x="11533" y="52590"/>
                      <a:pt x="32062" y="32062"/>
                    </a:cubicBezTo>
                    <a:cubicBezTo>
                      <a:pt x="52590" y="11533"/>
                      <a:pt x="80433" y="0"/>
                      <a:pt x="109466" y="0"/>
                    </a:cubicBezTo>
                    <a:close/>
                  </a:path>
                </a:pathLst>
              </a:custGeom>
              <a:solidFill>
                <a:srgbClr val="A1B18D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813145" cy="355861"/>
              </a:xfrm>
              <a:prstGeom prst="rect">
                <a:avLst/>
              </a:prstGeom>
            </p:spPr>
            <p:txBody>
              <a:bodyPr lIns="230787" tIns="230787" rIns="230787" bIns="230787" rtlCol="0" anchor="ctr"/>
              <a:lstStyle/>
              <a:p>
                <a:pPr algn="r">
                  <a:lnSpc>
                    <a:spcPts val="1960"/>
                  </a:lnSpc>
                </a:pPr>
                <a:r>
                  <a:rPr lang="es-ES" sz="1400" b="1">
                    <a:solidFill>
                      <a:srgbClr val="000000"/>
                    </a:solidFill>
                    <a:latin typeface="Arial Nova Condensed" panose="020B0604020202020204" charset="0"/>
                    <a:ea typeface="Canva Sans Bold"/>
                    <a:cs typeface="Canva Sans Bold"/>
                    <a:sym typeface="Canva Sans Bold"/>
                  </a:rPr>
                  <a:t>COMERCIO (PARA COMERCIANTES </a:t>
                </a:r>
              </a:p>
              <a:p>
                <a:pPr algn="r">
                  <a:lnSpc>
                    <a:spcPts val="1960"/>
                  </a:lnSpc>
                </a:pPr>
                <a:r>
                  <a:rPr lang="es-ES" sz="1400" b="1">
                    <a:solidFill>
                      <a:srgbClr val="000000"/>
                    </a:solidFill>
                    <a:latin typeface="Arial Nova Condensed" panose="020B0604020202020204" charset="0"/>
                    <a:ea typeface="Canva Sans Bold"/>
                    <a:cs typeface="Canva Sans Bold"/>
                    <a:sym typeface="Canva Sans Bold"/>
                  </a:rPr>
                  <a:t>NO PYME)</a:t>
                </a: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 rot="5400000">
              <a:off x="157363" y="318955"/>
              <a:ext cx="949454" cy="949454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8680" tIns="28680" rIns="28680" bIns="28680" rtlCol="0" anchor="ctr"/>
              <a:lstStyle/>
              <a:p>
                <a:pPr algn="ctr">
                  <a:lnSpc>
                    <a:spcPts val="1960"/>
                  </a:lnSpc>
                </a:pPr>
                <a:endParaRPr lang="es-ES">
                  <a:latin typeface="Arial Nova Condensed" panose="020B0604020202020204" charset="0"/>
                </a:endParaRPr>
              </a:p>
            </p:txBody>
          </p:sp>
        </p:grpSp>
        <p:sp>
          <p:nvSpPr>
            <p:cNvPr id="49" name="Freeform 49"/>
            <p:cNvSpPr/>
            <p:nvPr/>
          </p:nvSpPr>
          <p:spPr>
            <a:xfrm>
              <a:off x="338273" y="511251"/>
              <a:ext cx="587633" cy="564862"/>
            </a:xfrm>
            <a:custGeom>
              <a:avLst/>
              <a:gdLst/>
              <a:ahLst/>
              <a:cxnLst/>
              <a:rect l="l" t="t" r="r" b="b"/>
              <a:pathLst>
                <a:path w="587633" h="564862">
                  <a:moveTo>
                    <a:pt x="0" y="0"/>
                  </a:moveTo>
                  <a:lnTo>
                    <a:pt x="587633" y="0"/>
                  </a:lnTo>
                  <a:lnTo>
                    <a:pt x="587633" y="564862"/>
                  </a:lnTo>
                  <a:lnTo>
                    <a:pt x="0" y="564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5846341" y="3969619"/>
            <a:ext cx="11809038" cy="4098835"/>
            <a:chOff x="0" y="0"/>
            <a:chExt cx="3198014" cy="1110009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3198014" cy="1110009"/>
            </a:xfrm>
            <a:custGeom>
              <a:avLst/>
              <a:gdLst/>
              <a:ahLst/>
              <a:cxnLst/>
              <a:rect l="l" t="t" r="r" b="b"/>
              <a:pathLst>
                <a:path w="3198014" h="1110009">
                  <a:moveTo>
                    <a:pt x="13112" y="0"/>
                  </a:moveTo>
                  <a:lnTo>
                    <a:pt x="3184903" y="0"/>
                  </a:lnTo>
                  <a:cubicBezTo>
                    <a:pt x="3192144" y="0"/>
                    <a:pt x="3198014" y="5870"/>
                    <a:pt x="3198014" y="13112"/>
                  </a:cubicBezTo>
                  <a:lnTo>
                    <a:pt x="3198014" y="1096897"/>
                  </a:lnTo>
                  <a:cubicBezTo>
                    <a:pt x="3198014" y="1104138"/>
                    <a:pt x="3192144" y="1110009"/>
                    <a:pt x="3184903" y="1110009"/>
                  </a:cubicBezTo>
                  <a:lnTo>
                    <a:pt x="13112" y="1110009"/>
                  </a:lnTo>
                  <a:cubicBezTo>
                    <a:pt x="5870" y="1110009"/>
                    <a:pt x="0" y="1104138"/>
                    <a:pt x="0" y="1096897"/>
                  </a:cubicBezTo>
                  <a:lnTo>
                    <a:pt x="0" y="13112"/>
                  </a:lnTo>
                  <a:cubicBezTo>
                    <a:pt x="0" y="5870"/>
                    <a:pt x="5870" y="0"/>
                    <a:pt x="13112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57150"/>
              <a:ext cx="3198014" cy="1167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53" name="Freeform 53"/>
          <p:cNvSpPr/>
          <p:nvPr/>
        </p:nvSpPr>
        <p:spPr>
          <a:xfrm>
            <a:off x="6286736" y="4764229"/>
            <a:ext cx="332510" cy="332510"/>
          </a:xfrm>
          <a:custGeom>
            <a:avLst/>
            <a:gdLst/>
            <a:ahLst/>
            <a:cxnLst/>
            <a:rect l="l" t="t" r="r" b="b"/>
            <a:pathLst>
              <a:path w="332510" h="332510">
                <a:moveTo>
                  <a:pt x="0" y="0"/>
                </a:moveTo>
                <a:lnTo>
                  <a:pt x="332510" y="0"/>
                </a:lnTo>
                <a:lnTo>
                  <a:pt x="332510" y="332509"/>
                </a:lnTo>
                <a:lnTo>
                  <a:pt x="0" y="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4" name="TextBox 54"/>
          <p:cNvSpPr txBox="1"/>
          <p:nvPr/>
        </p:nvSpPr>
        <p:spPr>
          <a:xfrm>
            <a:off x="6957406" y="4691504"/>
            <a:ext cx="10208425" cy="3192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s-ES" sz="24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Número de referencia interno</a:t>
            </a:r>
            <a:r>
              <a:rPr lang="es-ES" sz="24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: opcional, asignado por la empresa para gestión interna (no es el número oficial de la DDD).</a:t>
            </a:r>
          </a:p>
          <a:p>
            <a:pPr algn="just">
              <a:lnSpc>
                <a:spcPts val="2400"/>
              </a:lnSpc>
            </a:pPr>
            <a:endParaRPr lang="es-ES" sz="2400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just">
              <a:lnSpc>
                <a:spcPts val="3359"/>
              </a:lnSpc>
            </a:pPr>
            <a:r>
              <a:rPr lang="es-ES" sz="24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País de actividad:</a:t>
            </a:r>
            <a:r>
              <a:rPr lang="es-ES" sz="24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donde se realiza la operación comercial (puede diferir del domicilio o del país de entrada/salida).</a:t>
            </a:r>
          </a:p>
          <a:p>
            <a:pPr algn="just">
              <a:lnSpc>
                <a:spcPts val="2400"/>
              </a:lnSpc>
            </a:pPr>
            <a:endParaRPr lang="es-ES" sz="2400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just">
              <a:lnSpc>
                <a:spcPts val="3359"/>
              </a:lnSpc>
            </a:pPr>
            <a:r>
              <a:rPr lang="es-ES" sz="24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País de producción</a:t>
            </a:r>
            <a:r>
              <a:rPr lang="es-ES" sz="24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: donde se produce la materia prima (ubicación de las parcelas geolocalizadas).</a:t>
            </a:r>
          </a:p>
        </p:txBody>
      </p:sp>
      <p:sp>
        <p:nvSpPr>
          <p:cNvPr id="55" name="Freeform 55"/>
          <p:cNvSpPr/>
          <p:nvPr/>
        </p:nvSpPr>
        <p:spPr>
          <a:xfrm>
            <a:off x="6286736" y="5852782"/>
            <a:ext cx="332510" cy="332510"/>
          </a:xfrm>
          <a:custGeom>
            <a:avLst/>
            <a:gdLst/>
            <a:ahLst/>
            <a:cxnLst/>
            <a:rect l="l" t="t" r="r" b="b"/>
            <a:pathLst>
              <a:path w="332510" h="332510">
                <a:moveTo>
                  <a:pt x="0" y="0"/>
                </a:moveTo>
                <a:lnTo>
                  <a:pt x="332510" y="0"/>
                </a:lnTo>
                <a:lnTo>
                  <a:pt x="332510" y="332509"/>
                </a:lnTo>
                <a:lnTo>
                  <a:pt x="0" y="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6" name="Freeform 56"/>
          <p:cNvSpPr/>
          <p:nvPr/>
        </p:nvSpPr>
        <p:spPr>
          <a:xfrm>
            <a:off x="6286736" y="7018086"/>
            <a:ext cx="332510" cy="332510"/>
          </a:xfrm>
          <a:custGeom>
            <a:avLst/>
            <a:gdLst/>
            <a:ahLst/>
            <a:cxnLst/>
            <a:rect l="l" t="t" r="r" b="b"/>
            <a:pathLst>
              <a:path w="332510" h="332510">
                <a:moveTo>
                  <a:pt x="0" y="0"/>
                </a:moveTo>
                <a:lnTo>
                  <a:pt x="332510" y="0"/>
                </a:lnTo>
                <a:lnTo>
                  <a:pt x="332510" y="332510"/>
                </a:lnTo>
                <a:lnTo>
                  <a:pt x="0" y="33251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7" name="TextBox 57"/>
          <p:cNvSpPr txBox="1"/>
          <p:nvPr/>
        </p:nvSpPr>
        <p:spPr>
          <a:xfrm>
            <a:off x="6286736" y="4122608"/>
            <a:ext cx="10208425" cy="40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s-ES" sz="24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Terminología clave:</a:t>
            </a:r>
          </a:p>
        </p:txBody>
      </p:sp>
      <p:sp>
        <p:nvSpPr>
          <p:cNvPr id="58" name="Freeform 58"/>
          <p:cNvSpPr/>
          <p:nvPr/>
        </p:nvSpPr>
        <p:spPr>
          <a:xfrm>
            <a:off x="16384254" y="387844"/>
            <a:ext cx="1682385" cy="691881"/>
          </a:xfrm>
          <a:custGeom>
            <a:avLst/>
            <a:gdLst/>
            <a:ahLst/>
            <a:cxnLst/>
            <a:rect l="l" t="t" r="r" b="b"/>
            <a:pathLst>
              <a:path w="1682385" h="691881">
                <a:moveTo>
                  <a:pt x="0" y="0"/>
                </a:moveTo>
                <a:lnTo>
                  <a:pt x="1682385" y="0"/>
                </a:lnTo>
                <a:lnTo>
                  <a:pt x="1682385" y="691881"/>
                </a:lnTo>
                <a:lnTo>
                  <a:pt x="0" y="691881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9" name="Freeform 59"/>
          <p:cNvSpPr/>
          <p:nvPr/>
        </p:nvSpPr>
        <p:spPr>
          <a:xfrm>
            <a:off x="5434803" y="8959706"/>
            <a:ext cx="4616674" cy="1327294"/>
          </a:xfrm>
          <a:custGeom>
            <a:avLst/>
            <a:gdLst/>
            <a:ahLst/>
            <a:cxnLst/>
            <a:rect l="l" t="t" r="r" b="b"/>
            <a:pathLst>
              <a:path w="4616674" h="1327294">
                <a:moveTo>
                  <a:pt x="0" y="0"/>
                </a:moveTo>
                <a:lnTo>
                  <a:pt x="4616675" y="0"/>
                </a:lnTo>
                <a:lnTo>
                  <a:pt x="4616675" y="1327294"/>
                </a:lnTo>
                <a:lnTo>
                  <a:pt x="0" y="1327294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0" name="Freeform 60"/>
          <p:cNvSpPr/>
          <p:nvPr/>
        </p:nvSpPr>
        <p:spPr>
          <a:xfrm>
            <a:off x="10023097" y="8959706"/>
            <a:ext cx="4616674" cy="1327294"/>
          </a:xfrm>
          <a:custGeom>
            <a:avLst/>
            <a:gdLst/>
            <a:ahLst/>
            <a:cxnLst/>
            <a:rect l="l" t="t" r="r" b="b"/>
            <a:pathLst>
              <a:path w="4616674" h="1327294">
                <a:moveTo>
                  <a:pt x="0" y="0"/>
                </a:moveTo>
                <a:lnTo>
                  <a:pt x="4616674" y="0"/>
                </a:lnTo>
                <a:lnTo>
                  <a:pt x="4616674" y="1327294"/>
                </a:lnTo>
                <a:lnTo>
                  <a:pt x="0" y="1327294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1" name="Freeform 61"/>
          <p:cNvSpPr/>
          <p:nvPr/>
        </p:nvSpPr>
        <p:spPr>
          <a:xfrm>
            <a:off x="14606831" y="8959706"/>
            <a:ext cx="4616674" cy="1327294"/>
          </a:xfrm>
          <a:custGeom>
            <a:avLst/>
            <a:gdLst/>
            <a:ahLst/>
            <a:cxnLst/>
            <a:rect l="l" t="t" r="r" b="b"/>
            <a:pathLst>
              <a:path w="4616674" h="1327294">
                <a:moveTo>
                  <a:pt x="0" y="0"/>
                </a:moveTo>
                <a:lnTo>
                  <a:pt x="4616674" y="0"/>
                </a:lnTo>
                <a:lnTo>
                  <a:pt x="4616674" y="1327294"/>
                </a:lnTo>
                <a:lnTo>
                  <a:pt x="0" y="1327294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583974"/>
            <a:chOff x="0" y="0"/>
            <a:chExt cx="4816593" cy="417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17178"/>
            </a:xfrm>
            <a:custGeom>
              <a:avLst/>
              <a:gdLst/>
              <a:ahLst/>
              <a:cxnLst/>
              <a:rect l="l" t="t" r="r" b="b"/>
              <a:pathLst>
                <a:path w="4816592" h="417178">
                  <a:moveTo>
                    <a:pt x="0" y="0"/>
                  </a:moveTo>
                  <a:lnTo>
                    <a:pt x="4816592" y="0"/>
                  </a:lnTo>
                  <a:lnTo>
                    <a:pt x="4816592" y="417178"/>
                  </a:lnTo>
                  <a:lnTo>
                    <a:pt x="0" y="417178"/>
                  </a:lnTo>
                  <a:close/>
                </a:path>
              </a:pathLst>
            </a:custGeom>
            <a:solidFill>
              <a:srgbClr val="0D523B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4648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9371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6207175" y="397215"/>
            <a:ext cx="1682385" cy="691881"/>
          </a:xfrm>
          <a:custGeom>
            <a:avLst/>
            <a:gdLst/>
            <a:ahLst/>
            <a:cxnLst/>
            <a:rect l="l" t="t" r="r" b="b"/>
            <a:pathLst>
              <a:path w="1682385" h="691881">
                <a:moveTo>
                  <a:pt x="0" y="0"/>
                </a:moveTo>
                <a:lnTo>
                  <a:pt x="1682385" y="0"/>
                </a:lnTo>
                <a:lnTo>
                  <a:pt x="1682385" y="691880"/>
                </a:lnTo>
                <a:lnTo>
                  <a:pt x="0" y="6918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8" name="Group 8"/>
          <p:cNvGrpSpPr/>
          <p:nvPr/>
        </p:nvGrpSpPr>
        <p:grpSpPr>
          <a:xfrm>
            <a:off x="14687989" y="7286777"/>
            <a:ext cx="6403142" cy="640314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934B">
                <a:alpha val="25882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533555" y="471593"/>
            <a:ext cx="5220891" cy="665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1"/>
              </a:lnSpc>
              <a:spcBef>
                <a:spcPct val="0"/>
              </a:spcBef>
            </a:pPr>
            <a:r>
              <a:rPr lang="es-ES" sz="4399" b="1" dirty="0">
                <a:solidFill>
                  <a:srgbClr val="B4CA96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CAMPOS REQUERIDOS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715685" y="1870356"/>
            <a:ext cx="15740591" cy="6630724"/>
          </a:xfrm>
          <a:custGeom>
            <a:avLst/>
            <a:gdLst/>
            <a:ahLst/>
            <a:cxnLst/>
            <a:rect l="l" t="t" r="r" b="b"/>
            <a:pathLst>
              <a:path w="15740591" h="6630724">
                <a:moveTo>
                  <a:pt x="0" y="0"/>
                </a:moveTo>
                <a:lnTo>
                  <a:pt x="15740590" y="0"/>
                </a:lnTo>
                <a:lnTo>
                  <a:pt x="15740590" y="6630723"/>
                </a:lnTo>
                <a:lnTo>
                  <a:pt x="0" y="663072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3" name="Group 13"/>
          <p:cNvGrpSpPr/>
          <p:nvPr/>
        </p:nvGrpSpPr>
        <p:grpSpPr>
          <a:xfrm>
            <a:off x="1715685" y="8786829"/>
            <a:ext cx="15740591" cy="1356948"/>
            <a:chOff x="0" y="0"/>
            <a:chExt cx="4262721" cy="36747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62721" cy="367476"/>
            </a:xfrm>
            <a:custGeom>
              <a:avLst/>
              <a:gdLst/>
              <a:ahLst/>
              <a:cxnLst/>
              <a:rect l="l" t="t" r="r" b="b"/>
              <a:pathLst>
                <a:path w="4262721" h="367476">
                  <a:moveTo>
                    <a:pt x="9837" y="0"/>
                  </a:moveTo>
                  <a:lnTo>
                    <a:pt x="4252884" y="0"/>
                  </a:lnTo>
                  <a:cubicBezTo>
                    <a:pt x="4258317" y="0"/>
                    <a:pt x="4262721" y="4404"/>
                    <a:pt x="4262721" y="9837"/>
                  </a:cubicBezTo>
                  <a:lnTo>
                    <a:pt x="4262721" y="357639"/>
                  </a:lnTo>
                  <a:cubicBezTo>
                    <a:pt x="4262721" y="363072"/>
                    <a:pt x="4258317" y="367476"/>
                    <a:pt x="4252884" y="367476"/>
                  </a:cubicBezTo>
                  <a:lnTo>
                    <a:pt x="9837" y="367476"/>
                  </a:lnTo>
                  <a:cubicBezTo>
                    <a:pt x="4404" y="367476"/>
                    <a:pt x="0" y="363072"/>
                    <a:pt x="0" y="357639"/>
                  </a:cubicBezTo>
                  <a:lnTo>
                    <a:pt x="0" y="9837"/>
                  </a:lnTo>
                  <a:cubicBezTo>
                    <a:pt x="0" y="4404"/>
                    <a:pt x="4404" y="0"/>
                    <a:pt x="9837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4262721" cy="4246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889345" y="8858499"/>
            <a:ext cx="14315982" cy="1108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s-ES" sz="2100" b="1">
                <a:solidFill>
                  <a:srgbClr val="134E1A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Versión: </a:t>
            </a:r>
            <a:r>
              <a:rPr lang="es-ES" sz="2100">
                <a:solidFill>
                  <a:srgbClr val="134E1A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diciembre 2024</a:t>
            </a:r>
          </a:p>
          <a:p>
            <a:pPr algn="l">
              <a:lnSpc>
                <a:spcPts val="2940"/>
              </a:lnSpc>
            </a:pPr>
            <a:r>
              <a:rPr lang="es-ES" sz="2100" b="1">
                <a:solidFill>
                  <a:srgbClr val="134E1A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*</a:t>
            </a:r>
            <a:r>
              <a:rPr lang="es-ES" sz="2100">
                <a:solidFill>
                  <a:srgbClr val="134E1A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Los campos con asterisco son obligatorios para todas las materias primas.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s-ES" sz="2100" b="1">
                <a:solidFill>
                  <a:srgbClr val="134E1A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**</a:t>
            </a:r>
            <a:r>
              <a:rPr lang="es-ES" sz="2100">
                <a:solidFill>
                  <a:srgbClr val="134E1A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Campo obligatorio para productos derivados de la madera.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757438">
            <a:off x="850064" y="4565077"/>
            <a:ext cx="21004442" cy="8964031"/>
            <a:chOff x="0" y="0"/>
            <a:chExt cx="5532034" cy="23608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32034" cy="2360897"/>
            </a:xfrm>
            <a:custGeom>
              <a:avLst/>
              <a:gdLst/>
              <a:ahLst/>
              <a:cxnLst/>
              <a:rect l="l" t="t" r="r" b="b"/>
              <a:pathLst>
                <a:path w="5532034" h="2360897">
                  <a:moveTo>
                    <a:pt x="0" y="0"/>
                  </a:moveTo>
                  <a:lnTo>
                    <a:pt x="5532034" y="0"/>
                  </a:lnTo>
                  <a:lnTo>
                    <a:pt x="5532034" y="2360897"/>
                  </a:lnTo>
                  <a:lnTo>
                    <a:pt x="0" y="2360897"/>
                  </a:lnTo>
                  <a:close/>
                </a:path>
              </a:pathLst>
            </a:custGeom>
            <a:solidFill>
              <a:srgbClr val="AFC692">
                <a:alpha val="52941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532034" cy="2408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138059" y="6796647"/>
            <a:ext cx="6333517" cy="633351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934B">
                <a:alpha val="19608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14986" y="2123019"/>
            <a:ext cx="17063231" cy="7840387"/>
            <a:chOff x="0" y="0"/>
            <a:chExt cx="4494020" cy="20649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94020" cy="2064958"/>
            </a:xfrm>
            <a:custGeom>
              <a:avLst/>
              <a:gdLst/>
              <a:ahLst/>
              <a:cxnLst/>
              <a:rect l="l" t="t" r="r" b="b"/>
              <a:pathLst>
                <a:path w="4494020" h="2064958">
                  <a:moveTo>
                    <a:pt x="15426" y="0"/>
                  </a:moveTo>
                  <a:lnTo>
                    <a:pt x="4478593" y="0"/>
                  </a:lnTo>
                  <a:cubicBezTo>
                    <a:pt x="4487113" y="0"/>
                    <a:pt x="4494020" y="6907"/>
                    <a:pt x="4494020" y="15426"/>
                  </a:cubicBezTo>
                  <a:lnTo>
                    <a:pt x="4494020" y="2049531"/>
                  </a:lnTo>
                  <a:cubicBezTo>
                    <a:pt x="4494020" y="2058051"/>
                    <a:pt x="4487113" y="2064958"/>
                    <a:pt x="4478593" y="2064958"/>
                  </a:cubicBezTo>
                  <a:lnTo>
                    <a:pt x="15426" y="2064958"/>
                  </a:lnTo>
                  <a:cubicBezTo>
                    <a:pt x="6907" y="2064958"/>
                    <a:pt x="0" y="2058051"/>
                    <a:pt x="0" y="2049531"/>
                  </a:cubicBezTo>
                  <a:lnTo>
                    <a:pt x="0" y="15426"/>
                  </a:lnTo>
                  <a:cubicBezTo>
                    <a:pt x="0" y="6907"/>
                    <a:pt x="6907" y="0"/>
                    <a:pt x="15426" y="0"/>
                  </a:cubicBezTo>
                  <a:close/>
                </a:path>
              </a:pathLst>
            </a:custGeom>
            <a:solidFill>
              <a:srgbClr val="F5F8EE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494020" cy="211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2917622"/>
            <a:ext cx="7863624" cy="2035443"/>
            <a:chOff x="0" y="0"/>
            <a:chExt cx="2071078" cy="5360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71078" cy="536084"/>
            </a:xfrm>
            <a:custGeom>
              <a:avLst/>
              <a:gdLst/>
              <a:ahLst/>
              <a:cxnLst/>
              <a:rect l="l" t="t" r="r" b="b"/>
              <a:pathLst>
                <a:path w="2071078" h="536084">
                  <a:moveTo>
                    <a:pt x="19690" y="0"/>
                  </a:moveTo>
                  <a:lnTo>
                    <a:pt x="2051388" y="0"/>
                  </a:lnTo>
                  <a:cubicBezTo>
                    <a:pt x="2056610" y="0"/>
                    <a:pt x="2061618" y="2075"/>
                    <a:pt x="2065311" y="5767"/>
                  </a:cubicBezTo>
                  <a:cubicBezTo>
                    <a:pt x="2069004" y="9460"/>
                    <a:pt x="2071078" y="14468"/>
                    <a:pt x="2071078" y="19690"/>
                  </a:cubicBezTo>
                  <a:lnTo>
                    <a:pt x="2071078" y="516393"/>
                  </a:lnTo>
                  <a:cubicBezTo>
                    <a:pt x="2071078" y="521616"/>
                    <a:pt x="2069004" y="526624"/>
                    <a:pt x="2065311" y="530317"/>
                  </a:cubicBezTo>
                  <a:cubicBezTo>
                    <a:pt x="2061618" y="534009"/>
                    <a:pt x="2056610" y="536084"/>
                    <a:pt x="2051388" y="536084"/>
                  </a:cubicBezTo>
                  <a:lnTo>
                    <a:pt x="19690" y="536084"/>
                  </a:lnTo>
                  <a:cubicBezTo>
                    <a:pt x="14468" y="536084"/>
                    <a:pt x="9460" y="534009"/>
                    <a:pt x="5767" y="530317"/>
                  </a:cubicBezTo>
                  <a:cubicBezTo>
                    <a:pt x="2075" y="526624"/>
                    <a:pt x="0" y="521616"/>
                    <a:pt x="0" y="516393"/>
                  </a:cubicBezTo>
                  <a:lnTo>
                    <a:pt x="0" y="19690"/>
                  </a:lnTo>
                  <a:cubicBezTo>
                    <a:pt x="0" y="14468"/>
                    <a:pt x="2075" y="9460"/>
                    <a:pt x="5767" y="5767"/>
                  </a:cubicBezTo>
                  <a:cubicBezTo>
                    <a:pt x="9460" y="2075"/>
                    <a:pt x="14468" y="0"/>
                    <a:pt x="19690" y="0"/>
                  </a:cubicBez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071078" cy="5837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0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16" name="Group 16"/>
          <p:cNvGrpSpPr/>
          <p:nvPr/>
        </p:nvGrpSpPr>
        <p:grpSpPr>
          <a:xfrm>
            <a:off x="1028700" y="5219765"/>
            <a:ext cx="7863624" cy="1181034"/>
            <a:chOff x="0" y="0"/>
            <a:chExt cx="2071078" cy="3110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71078" cy="311054"/>
            </a:xfrm>
            <a:custGeom>
              <a:avLst/>
              <a:gdLst/>
              <a:ahLst/>
              <a:cxnLst/>
              <a:rect l="l" t="t" r="r" b="b"/>
              <a:pathLst>
                <a:path w="2071078" h="311054">
                  <a:moveTo>
                    <a:pt x="19690" y="0"/>
                  </a:moveTo>
                  <a:lnTo>
                    <a:pt x="2051388" y="0"/>
                  </a:lnTo>
                  <a:cubicBezTo>
                    <a:pt x="2056610" y="0"/>
                    <a:pt x="2061618" y="2075"/>
                    <a:pt x="2065311" y="5767"/>
                  </a:cubicBezTo>
                  <a:cubicBezTo>
                    <a:pt x="2069004" y="9460"/>
                    <a:pt x="2071078" y="14468"/>
                    <a:pt x="2071078" y="19690"/>
                  </a:cubicBezTo>
                  <a:lnTo>
                    <a:pt x="2071078" y="291364"/>
                  </a:lnTo>
                  <a:cubicBezTo>
                    <a:pt x="2071078" y="302239"/>
                    <a:pt x="2062262" y="311054"/>
                    <a:pt x="2051388" y="311054"/>
                  </a:cubicBezTo>
                  <a:lnTo>
                    <a:pt x="19690" y="311054"/>
                  </a:lnTo>
                  <a:cubicBezTo>
                    <a:pt x="14468" y="311054"/>
                    <a:pt x="9460" y="308980"/>
                    <a:pt x="5767" y="305287"/>
                  </a:cubicBezTo>
                  <a:cubicBezTo>
                    <a:pt x="2075" y="301594"/>
                    <a:pt x="0" y="296586"/>
                    <a:pt x="0" y="291364"/>
                  </a:cubicBezTo>
                  <a:lnTo>
                    <a:pt x="0" y="19690"/>
                  </a:lnTo>
                  <a:cubicBezTo>
                    <a:pt x="0" y="14468"/>
                    <a:pt x="2075" y="9460"/>
                    <a:pt x="5767" y="5767"/>
                  </a:cubicBezTo>
                  <a:cubicBezTo>
                    <a:pt x="9460" y="2075"/>
                    <a:pt x="14468" y="0"/>
                    <a:pt x="19690" y="0"/>
                  </a:cubicBez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2071078" cy="358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746962" y="1615547"/>
            <a:ext cx="794075" cy="794075"/>
            <a:chOff x="0" y="0"/>
            <a:chExt cx="1058767" cy="1058767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058767" cy="1058767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FFFB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 lang="es-ES">
                  <a:latin typeface="Arial Nova Condensed" panose="020B0604020202020204" charset="0"/>
                </a:endParaRPr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251005" y="128131"/>
              <a:ext cx="535490" cy="802506"/>
            </a:xfrm>
            <a:custGeom>
              <a:avLst/>
              <a:gdLst/>
              <a:ahLst/>
              <a:cxnLst/>
              <a:rect l="l" t="t" r="r" b="b"/>
              <a:pathLst>
                <a:path w="535490" h="802506">
                  <a:moveTo>
                    <a:pt x="0" y="0"/>
                  </a:moveTo>
                  <a:lnTo>
                    <a:pt x="535490" y="0"/>
                  </a:lnTo>
                  <a:lnTo>
                    <a:pt x="535490" y="802505"/>
                  </a:lnTo>
                  <a:lnTo>
                    <a:pt x="0" y="80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398278" y="2560667"/>
            <a:ext cx="7863624" cy="2035443"/>
            <a:chOff x="0" y="0"/>
            <a:chExt cx="2071078" cy="53608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071078" cy="536084"/>
            </a:xfrm>
            <a:custGeom>
              <a:avLst/>
              <a:gdLst/>
              <a:ahLst/>
              <a:cxnLst/>
              <a:rect l="l" t="t" r="r" b="b"/>
              <a:pathLst>
                <a:path w="2071078" h="536084">
                  <a:moveTo>
                    <a:pt x="19690" y="0"/>
                  </a:moveTo>
                  <a:lnTo>
                    <a:pt x="2051388" y="0"/>
                  </a:lnTo>
                  <a:cubicBezTo>
                    <a:pt x="2056610" y="0"/>
                    <a:pt x="2061618" y="2075"/>
                    <a:pt x="2065311" y="5767"/>
                  </a:cubicBezTo>
                  <a:cubicBezTo>
                    <a:pt x="2069004" y="9460"/>
                    <a:pt x="2071078" y="14468"/>
                    <a:pt x="2071078" y="19690"/>
                  </a:cubicBezTo>
                  <a:lnTo>
                    <a:pt x="2071078" y="516393"/>
                  </a:lnTo>
                  <a:cubicBezTo>
                    <a:pt x="2071078" y="521616"/>
                    <a:pt x="2069004" y="526624"/>
                    <a:pt x="2065311" y="530317"/>
                  </a:cubicBezTo>
                  <a:cubicBezTo>
                    <a:pt x="2061618" y="534009"/>
                    <a:pt x="2056610" y="536084"/>
                    <a:pt x="2051388" y="536084"/>
                  </a:cubicBezTo>
                  <a:lnTo>
                    <a:pt x="19690" y="536084"/>
                  </a:lnTo>
                  <a:cubicBezTo>
                    <a:pt x="14468" y="536084"/>
                    <a:pt x="9460" y="534009"/>
                    <a:pt x="5767" y="530317"/>
                  </a:cubicBezTo>
                  <a:cubicBezTo>
                    <a:pt x="2075" y="526624"/>
                    <a:pt x="0" y="521616"/>
                    <a:pt x="0" y="516393"/>
                  </a:cubicBezTo>
                  <a:lnTo>
                    <a:pt x="0" y="19690"/>
                  </a:lnTo>
                  <a:cubicBezTo>
                    <a:pt x="0" y="14468"/>
                    <a:pt x="2075" y="9460"/>
                    <a:pt x="5767" y="5767"/>
                  </a:cubicBezTo>
                  <a:cubicBezTo>
                    <a:pt x="9460" y="2075"/>
                    <a:pt x="14468" y="0"/>
                    <a:pt x="19690" y="0"/>
                  </a:cubicBez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2071078" cy="5837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5026484" y="885825"/>
            <a:ext cx="2651734" cy="799044"/>
            <a:chOff x="0" y="0"/>
            <a:chExt cx="698399" cy="21044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98399" cy="210448"/>
            </a:xfrm>
            <a:custGeom>
              <a:avLst/>
              <a:gdLst/>
              <a:ahLst/>
              <a:cxnLst/>
              <a:rect l="l" t="t" r="r" b="b"/>
              <a:pathLst>
                <a:path w="698399" h="210448">
                  <a:moveTo>
                    <a:pt x="75909" y="0"/>
                  </a:moveTo>
                  <a:lnTo>
                    <a:pt x="622490" y="0"/>
                  </a:lnTo>
                  <a:cubicBezTo>
                    <a:pt x="664414" y="0"/>
                    <a:pt x="698399" y="33986"/>
                    <a:pt x="698399" y="75909"/>
                  </a:cubicBezTo>
                  <a:lnTo>
                    <a:pt x="698399" y="134539"/>
                  </a:lnTo>
                  <a:cubicBezTo>
                    <a:pt x="698399" y="176462"/>
                    <a:pt x="664414" y="210448"/>
                    <a:pt x="622490" y="210448"/>
                  </a:cubicBezTo>
                  <a:lnTo>
                    <a:pt x="75909" y="210448"/>
                  </a:lnTo>
                  <a:cubicBezTo>
                    <a:pt x="33986" y="210448"/>
                    <a:pt x="0" y="176462"/>
                    <a:pt x="0" y="134539"/>
                  </a:cubicBezTo>
                  <a:lnTo>
                    <a:pt x="0" y="75909"/>
                  </a:lnTo>
                  <a:cubicBezTo>
                    <a:pt x="0" y="33986"/>
                    <a:pt x="33986" y="0"/>
                    <a:pt x="75909" y="0"/>
                  </a:cubicBezTo>
                  <a:close/>
                </a:path>
              </a:pathLst>
            </a:custGeom>
            <a:solidFill>
              <a:srgbClr val="427755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698399" cy="258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160880" y="976155"/>
            <a:ext cx="624369" cy="618385"/>
            <a:chOff x="0" y="0"/>
            <a:chExt cx="164443" cy="16286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64443" cy="162867"/>
            </a:xfrm>
            <a:custGeom>
              <a:avLst/>
              <a:gdLst/>
              <a:ahLst/>
              <a:cxnLst/>
              <a:rect l="l" t="t" r="r" b="b"/>
              <a:pathLst>
                <a:path w="164443" h="162867">
                  <a:moveTo>
                    <a:pt x="81433" y="0"/>
                  </a:moveTo>
                  <a:lnTo>
                    <a:pt x="83010" y="0"/>
                  </a:lnTo>
                  <a:cubicBezTo>
                    <a:pt x="104607" y="0"/>
                    <a:pt x="125320" y="8580"/>
                    <a:pt x="140592" y="23851"/>
                  </a:cubicBezTo>
                  <a:cubicBezTo>
                    <a:pt x="155863" y="39123"/>
                    <a:pt x="164443" y="59836"/>
                    <a:pt x="164443" y="81433"/>
                  </a:cubicBezTo>
                  <a:lnTo>
                    <a:pt x="164443" y="81433"/>
                  </a:lnTo>
                  <a:cubicBezTo>
                    <a:pt x="164443" y="103031"/>
                    <a:pt x="155863" y="123744"/>
                    <a:pt x="140592" y="139015"/>
                  </a:cubicBezTo>
                  <a:cubicBezTo>
                    <a:pt x="125320" y="154287"/>
                    <a:pt x="104607" y="162867"/>
                    <a:pt x="83010" y="162867"/>
                  </a:cubicBezTo>
                  <a:lnTo>
                    <a:pt x="81433" y="162867"/>
                  </a:lnTo>
                  <a:cubicBezTo>
                    <a:pt x="59836" y="162867"/>
                    <a:pt x="39123" y="154287"/>
                    <a:pt x="23851" y="139015"/>
                  </a:cubicBezTo>
                  <a:cubicBezTo>
                    <a:pt x="8580" y="123744"/>
                    <a:pt x="0" y="103031"/>
                    <a:pt x="0" y="81433"/>
                  </a:cubicBezTo>
                  <a:lnTo>
                    <a:pt x="0" y="81433"/>
                  </a:lnTo>
                  <a:cubicBezTo>
                    <a:pt x="0" y="59836"/>
                    <a:pt x="8580" y="39123"/>
                    <a:pt x="23851" y="23851"/>
                  </a:cubicBezTo>
                  <a:cubicBezTo>
                    <a:pt x="39123" y="8580"/>
                    <a:pt x="59836" y="0"/>
                    <a:pt x="814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164443" cy="210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33" name="Freeform 33">
            <a:hlinkClick r:id="rId5"/>
          </p:cNvPr>
          <p:cNvSpPr/>
          <p:nvPr/>
        </p:nvSpPr>
        <p:spPr>
          <a:xfrm>
            <a:off x="15229054" y="1041336"/>
            <a:ext cx="488023" cy="488023"/>
          </a:xfrm>
          <a:custGeom>
            <a:avLst/>
            <a:gdLst/>
            <a:ahLst/>
            <a:cxnLst/>
            <a:rect l="l" t="t" r="r" b="b"/>
            <a:pathLst>
              <a:path w="488023" h="488023">
                <a:moveTo>
                  <a:pt x="0" y="0"/>
                </a:moveTo>
                <a:lnTo>
                  <a:pt x="488022" y="0"/>
                </a:lnTo>
                <a:lnTo>
                  <a:pt x="488022" y="488022"/>
                </a:lnTo>
                <a:lnTo>
                  <a:pt x="0" y="4880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4" name="TextBox 34"/>
          <p:cNvSpPr txBox="1"/>
          <p:nvPr/>
        </p:nvSpPr>
        <p:spPr>
          <a:xfrm>
            <a:off x="1385711" y="3138533"/>
            <a:ext cx="7176208" cy="16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  <a:spcBef>
                <a:spcPct val="0"/>
              </a:spcBef>
            </a:pPr>
            <a:r>
              <a:rPr lang="es-ES" sz="23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7.3.</a:t>
            </a:r>
            <a:r>
              <a:rPr lang="es-ES" sz="2300" b="1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</a:t>
            </a:r>
            <a:r>
              <a:rPr lang="es-ES" sz="23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¿Cómo pueden registrarse los operadores y comerciantes? ¿Qué pueden utilizar los operadores y comerciantes como número de identificación/registro de empresa para el SI?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45653" y="5391850"/>
            <a:ext cx="7176208" cy="789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  <a:spcBef>
                <a:spcPct val="0"/>
              </a:spcBef>
            </a:pPr>
            <a:r>
              <a:rPr lang="es-ES" sz="23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7.6. </a:t>
            </a:r>
            <a:r>
              <a:rPr lang="es-ES" sz="23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¿Puede modificarse una declaración de diligencia debida?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40254" y="1092075"/>
            <a:ext cx="4769945" cy="618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248"/>
              </a:lnSpc>
              <a:spcBef>
                <a:spcPct val="0"/>
              </a:spcBef>
            </a:pPr>
            <a:r>
              <a:rPr lang="es-ES" sz="41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FAQS RELEVANTES SI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813870" y="2808069"/>
            <a:ext cx="7023471" cy="16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  <a:spcBef>
                <a:spcPct val="0"/>
              </a:spcBef>
            </a:pPr>
            <a:r>
              <a:rPr lang="es-ES" sz="23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7.10. </a:t>
            </a:r>
            <a:r>
              <a:rPr lang="es-ES" sz="23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¿Tengo que crear un nuevo número de DDD como operador consecutivo o comerciante si solo manipulo materias primas que ya se importan a la UE y tienen un número de referencia de DDD?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6035508" y="1062279"/>
            <a:ext cx="124340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s-ES" sz="2499" b="1" dirty="0">
                <a:solidFill>
                  <a:schemeClr val="bg1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FAQ 2025</a:t>
            </a:r>
            <a:endParaRPr lang="es-ES" sz="2499" b="1" dirty="0">
              <a:solidFill>
                <a:schemeClr val="bg1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</a:endParaRPr>
          </a:p>
        </p:txBody>
      </p:sp>
      <p:grpSp>
        <p:nvGrpSpPr>
          <p:cNvPr id="39" name="Group 39"/>
          <p:cNvGrpSpPr/>
          <p:nvPr/>
        </p:nvGrpSpPr>
        <p:grpSpPr>
          <a:xfrm>
            <a:off x="1028700" y="6667499"/>
            <a:ext cx="7863624" cy="1181034"/>
            <a:chOff x="0" y="0"/>
            <a:chExt cx="2071078" cy="31105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071078" cy="311054"/>
            </a:xfrm>
            <a:custGeom>
              <a:avLst/>
              <a:gdLst/>
              <a:ahLst/>
              <a:cxnLst/>
              <a:rect l="l" t="t" r="r" b="b"/>
              <a:pathLst>
                <a:path w="2071078" h="311054">
                  <a:moveTo>
                    <a:pt x="19690" y="0"/>
                  </a:moveTo>
                  <a:lnTo>
                    <a:pt x="2051388" y="0"/>
                  </a:lnTo>
                  <a:cubicBezTo>
                    <a:pt x="2056610" y="0"/>
                    <a:pt x="2061618" y="2075"/>
                    <a:pt x="2065311" y="5767"/>
                  </a:cubicBezTo>
                  <a:cubicBezTo>
                    <a:pt x="2069004" y="9460"/>
                    <a:pt x="2071078" y="14468"/>
                    <a:pt x="2071078" y="19690"/>
                  </a:cubicBezTo>
                  <a:lnTo>
                    <a:pt x="2071078" y="291364"/>
                  </a:lnTo>
                  <a:cubicBezTo>
                    <a:pt x="2071078" y="302239"/>
                    <a:pt x="2062262" y="311054"/>
                    <a:pt x="2051388" y="311054"/>
                  </a:cubicBezTo>
                  <a:lnTo>
                    <a:pt x="19690" y="311054"/>
                  </a:lnTo>
                  <a:cubicBezTo>
                    <a:pt x="14468" y="311054"/>
                    <a:pt x="9460" y="308980"/>
                    <a:pt x="5767" y="305287"/>
                  </a:cubicBezTo>
                  <a:cubicBezTo>
                    <a:pt x="2075" y="301594"/>
                    <a:pt x="0" y="296586"/>
                    <a:pt x="0" y="291364"/>
                  </a:cubicBezTo>
                  <a:lnTo>
                    <a:pt x="0" y="19690"/>
                  </a:lnTo>
                  <a:cubicBezTo>
                    <a:pt x="0" y="14468"/>
                    <a:pt x="2075" y="9460"/>
                    <a:pt x="5767" y="5767"/>
                  </a:cubicBezTo>
                  <a:cubicBezTo>
                    <a:pt x="9460" y="2075"/>
                    <a:pt x="14468" y="0"/>
                    <a:pt x="19690" y="0"/>
                  </a:cubicBez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47625"/>
              <a:ext cx="2071078" cy="358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445653" y="6839585"/>
            <a:ext cx="7176208" cy="789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  <a:spcBef>
                <a:spcPct val="0"/>
              </a:spcBef>
            </a:pPr>
            <a:r>
              <a:rPr lang="es-ES" sz="23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7.7. </a:t>
            </a:r>
            <a:r>
              <a:rPr lang="es-ES" sz="23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¿Quién puede ver los datos de geolocalización almacenados en el Sistema de Información?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028700" y="8104681"/>
            <a:ext cx="7863624" cy="1181034"/>
            <a:chOff x="0" y="0"/>
            <a:chExt cx="2071078" cy="311054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071078" cy="311054"/>
            </a:xfrm>
            <a:custGeom>
              <a:avLst/>
              <a:gdLst/>
              <a:ahLst/>
              <a:cxnLst/>
              <a:rect l="l" t="t" r="r" b="b"/>
              <a:pathLst>
                <a:path w="2071078" h="311054">
                  <a:moveTo>
                    <a:pt x="19690" y="0"/>
                  </a:moveTo>
                  <a:lnTo>
                    <a:pt x="2051388" y="0"/>
                  </a:lnTo>
                  <a:cubicBezTo>
                    <a:pt x="2056610" y="0"/>
                    <a:pt x="2061618" y="2075"/>
                    <a:pt x="2065311" y="5767"/>
                  </a:cubicBezTo>
                  <a:cubicBezTo>
                    <a:pt x="2069004" y="9460"/>
                    <a:pt x="2071078" y="14468"/>
                    <a:pt x="2071078" y="19690"/>
                  </a:cubicBezTo>
                  <a:lnTo>
                    <a:pt x="2071078" y="291364"/>
                  </a:lnTo>
                  <a:cubicBezTo>
                    <a:pt x="2071078" y="302239"/>
                    <a:pt x="2062262" y="311054"/>
                    <a:pt x="2051388" y="311054"/>
                  </a:cubicBezTo>
                  <a:lnTo>
                    <a:pt x="19690" y="311054"/>
                  </a:lnTo>
                  <a:cubicBezTo>
                    <a:pt x="14468" y="311054"/>
                    <a:pt x="9460" y="308980"/>
                    <a:pt x="5767" y="305287"/>
                  </a:cubicBezTo>
                  <a:cubicBezTo>
                    <a:pt x="2075" y="301594"/>
                    <a:pt x="0" y="296586"/>
                    <a:pt x="0" y="291364"/>
                  </a:cubicBezTo>
                  <a:lnTo>
                    <a:pt x="0" y="19690"/>
                  </a:lnTo>
                  <a:cubicBezTo>
                    <a:pt x="0" y="14468"/>
                    <a:pt x="2075" y="9460"/>
                    <a:pt x="5767" y="5767"/>
                  </a:cubicBezTo>
                  <a:cubicBezTo>
                    <a:pt x="9460" y="2075"/>
                    <a:pt x="14468" y="0"/>
                    <a:pt x="19690" y="0"/>
                  </a:cubicBez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47625"/>
              <a:ext cx="2071078" cy="358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445653" y="8276766"/>
            <a:ext cx="7176208" cy="789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  <a:spcBef>
                <a:spcPct val="0"/>
              </a:spcBef>
            </a:pPr>
            <a:r>
              <a:rPr lang="es-ES" sz="23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7.8.</a:t>
            </a:r>
            <a:r>
              <a:rPr lang="es-ES" sz="23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¿Qué formato de datos se necesita para cargar la geolocalización en el Sistema de Información? 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9398278" y="4834235"/>
            <a:ext cx="7863624" cy="1625254"/>
            <a:chOff x="0" y="0"/>
            <a:chExt cx="2071078" cy="42805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071078" cy="428050"/>
            </a:xfrm>
            <a:custGeom>
              <a:avLst/>
              <a:gdLst/>
              <a:ahLst/>
              <a:cxnLst/>
              <a:rect l="l" t="t" r="r" b="b"/>
              <a:pathLst>
                <a:path w="2071078" h="428050">
                  <a:moveTo>
                    <a:pt x="19690" y="0"/>
                  </a:moveTo>
                  <a:lnTo>
                    <a:pt x="2051388" y="0"/>
                  </a:lnTo>
                  <a:cubicBezTo>
                    <a:pt x="2056610" y="0"/>
                    <a:pt x="2061618" y="2075"/>
                    <a:pt x="2065311" y="5767"/>
                  </a:cubicBezTo>
                  <a:cubicBezTo>
                    <a:pt x="2069004" y="9460"/>
                    <a:pt x="2071078" y="14468"/>
                    <a:pt x="2071078" y="19690"/>
                  </a:cubicBezTo>
                  <a:lnTo>
                    <a:pt x="2071078" y="408360"/>
                  </a:lnTo>
                  <a:cubicBezTo>
                    <a:pt x="2071078" y="419235"/>
                    <a:pt x="2062262" y="428050"/>
                    <a:pt x="2051388" y="428050"/>
                  </a:cubicBezTo>
                  <a:lnTo>
                    <a:pt x="19690" y="428050"/>
                  </a:lnTo>
                  <a:cubicBezTo>
                    <a:pt x="14468" y="428050"/>
                    <a:pt x="9460" y="425976"/>
                    <a:pt x="5767" y="422283"/>
                  </a:cubicBezTo>
                  <a:cubicBezTo>
                    <a:pt x="2075" y="418590"/>
                    <a:pt x="0" y="413582"/>
                    <a:pt x="0" y="408360"/>
                  </a:cubicBezTo>
                  <a:lnTo>
                    <a:pt x="0" y="19690"/>
                  </a:lnTo>
                  <a:cubicBezTo>
                    <a:pt x="0" y="14468"/>
                    <a:pt x="2075" y="9460"/>
                    <a:pt x="5767" y="5767"/>
                  </a:cubicBezTo>
                  <a:cubicBezTo>
                    <a:pt x="9460" y="2075"/>
                    <a:pt x="14468" y="0"/>
                    <a:pt x="19690" y="0"/>
                  </a:cubicBez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2071078" cy="47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9813870" y="5089926"/>
            <a:ext cx="7023471" cy="1189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  <a:spcBef>
                <a:spcPct val="0"/>
              </a:spcBef>
            </a:pPr>
            <a:r>
              <a:rPr lang="es-ES" sz="23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7.13. </a:t>
            </a:r>
            <a:r>
              <a:rPr lang="es-ES" sz="23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¿Es posible declarar un lugar de producción con un archivo GeoJSON que conste de distintas coordenadas en varios países?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9398278" y="6697613"/>
            <a:ext cx="7863624" cy="1281075"/>
            <a:chOff x="0" y="0"/>
            <a:chExt cx="2071078" cy="33740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071078" cy="337402"/>
            </a:xfrm>
            <a:custGeom>
              <a:avLst/>
              <a:gdLst/>
              <a:ahLst/>
              <a:cxnLst/>
              <a:rect l="l" t="t" r="r" b="b"/>
              <a:pathLst>
                <a:path w="2071078" h="337402">
                  <a:moveTo>
                    <a:pt x="19690" y="0"/>
                  </a:moveTo>
                  <a:lnTo>
                    <a:pt x="2051388" y="0"/>
                  </a:lnTo>
                  <a:cubicBezTo>
                    <a:pt x="2056610" y="0"/>
                    <a:pt x="2061618" y="2075"/>
                    <a:pt x="2065311" y="5767"/>
                  </a:cubicBezTo>
                  <a:cubicBezTo>
                    <a:pt x="2069004" y="9460"/>
                    <a:pt x="2071078" y="14468"/>
                    <a:pt x="2071078" y="19690"/>
                  </a:cubicBezTo>
                  <a:lnTo>
                    <a:pt x="2071078" y="317712"/>
                  </a:lnTo>
                  <a:cubicBezTo>
                    <a:pt x="2071078" y="322934"/>
                    <a:pt x="2069004" y="327943"/>
                    <a:pt x="2065311" y="331635"/>
                  </a:cubicBezTo>
                  <a:cubicBezTo>
                    <a:pt x="2061618" y="335328"/>
                    <a:pt x="2056610" y="337402"/>
                    <a:pt x="2051388" y="337402"/>
                  </a:cubicBezTo>
                  <a:lnTo>
                    <a:pt x="19690" y="337402"/>
                  </a:lnTo>
                  <a:cubicBezTo>
                    <a:pt x="14468" y="337402"/>
                    <a:pt x="9460" y="335328"/>
                    <a:pt x="5767" y="331635"/>
                  </a:cubicBezTo>
                  <a:cubicBezTo>
                    <a:pt x="2075" y="327943"/>
                    <a:pt x="0" y="322934"/>
                    <a:pt x="0" y="317712"/>
                  </a:cubicBezTo>
                  <a:lnTo>
                    <a:pt x="0" y="19690"/>
                  </a:lnTo>
                  <a:cubicBezTo>
                    <a:pt x="0" y="14468"/>
                    <a:pt x="2075" y="9460"/>
                    <a:pt x="5767" y="5767"/>
                  </a:cubicBezTo>
                  <a:cubicBezTo>
                    <a:pt x="9460" y="2075"/>
                    <a:pt x="14468" y="0"/>
                    <a:pt x="19690" y="0"/>
                  </a:cubicBez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47625"/>
              <a:ext cx="2071078" cy="385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9813870" y="6953304"/>
            <a:ext cx="7023471" cy="789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  <a:spcBef>
                <a:spcPct val="0"/>
              </a:spcBef>
            </a:pPr>
            <a:r>
              <a:rPr lang="es-ES" sz="23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7.20. </a:t>
            </a:r>
            <a:r>
              <a:rPr lang="es-ES" sz="23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¿Es necesario crear una DDD distinta para cada mercado al que se exporte el producto?</a:t>
            </a:r>
          </a:p>
        </p:txBody>
      </p:sp>
      <p:grpSp>
        <p:nvGrpSpPr>
          <p:cNvPr id="55" name="Group 55"/>
          <p:cNvGrpSpPr/>
          <p:nvPr/>
        </p:nvGrpSpPr>
        <p:grpSpPr>
          <a:xfrm>
            <a:off x="9347411" y="8226338"/>
            <a:ext cx="7863624" cy="1513272"/>
            <a:chOff x="0" y="0"/>
            <a:chExt cx="2071078" cy="398557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2071078" cy="398557"/>
            </a:xfrm>
            <a:custGeom>
              <a:avLst/>
              <a:gdLst/>
              <a:ahLst/>
              <a:cxnLst/>
              <a:rect l="l" t="t" r="r" b="b"/>
              <a:pathLst>
                <a:path w="2071078" h="398557">
                  <a:moveTo>
                    <a:pt x="19690" y="0"/>
                  </a:moveTo>
                  <a:lnTo>
                    <a:pt x="2051388" y="0"/>
                  </a:lnTo>
                  <a:cubicBezTo>
                    <a:pt x="2056610" y="0"/>
                    <a:pt x="2061618" y="2075"/>
                    <a:pt x="2065311" y="5767"/>
                  </a:cubicBezTo>
                  <a:cubicBezTo>
                    <a:pt x="2069004" y="9460"/>
                    <a:pt x="2071078" y="14468"/>
                    <a:pt x="2071078" y="19690"/>
                  </a:cubicBezTo>
                  <a:lnTo>
                    <a:pt x="2071078" y="378867"/>
                  </a:lnTo>
                  <a:cubicBezTo>
                    <a:pt x="2071078" y="389741"/>
                    <a:pt x="2062262" y="398557"/>
                    <a:pt x="2051388" y="398557"/>
                  </a:cubicBezTo>
                  <a:lnTo>
                    <a:pt x="19690" y="398557"/>
                  </a:lnTo>
                  <a:cubicBezTo>
                    <a:pt x="14468" y="398557"/>
                    <a:pt x="9460" y="396483"/>
                    <a:pt x="5767" y="392790"/>
                  </a:cubicBezTo>
                  <a:cubicBezTo>
                    <a:pt x="2075" y="389097"/>
                    <a:pt x="0" y="384089"/>
                    <a:pt x="0" y="378867"/>
                  </a:cubicBezTo>
                  <a:lnTo>
                    <a:pt x="0" y="19690"/>
                  </a:lnTo>
                  <a:cubicBezTo>
                    <a:pt x="0" y="14468"/>
                    <a:pt x="2075" y="9460"/>
                    <a:pt x="5767" y="5767"/>
                  </a:cubicBezTo>
                  <a:cubicBezTo>
                    <a:pt x="9460" y="2075"/>
                    <a:pt x="14468" y="0"/>
                    <a:pt x="19690" y="0"/>
                  </a:cubicBez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47625"/>
              <a:ext cx="2071078" cy="4461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9763003" y="8452464"/>
            <a:ext cx="7074338" cy="1189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  <a:spcBef>
                <a:spcPct val="0"/>
              </a:spcBef>
            </a:pPr>
            <a:r>
              <a:rPr lang="es-ES" sz="23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7.25. </a:t>
            </a:r>
            <a:r>
              <a:rPr lang="es-ES" sz="23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¿Es posible comprobar la validez de los números de referencia y de verificación de la DDD en el Sistema de Información?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25496" y="1466829"/>
            <a:ext cx="8418504" cy="435672"/>
            <a:chOff x="0" y="0"/>
            <a:chExt cx="2217219" cy="1147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17219" cy="114745"/>
            </a:xfrm>
            <a:custGeom>
              <a:avLst/>
              <a:gdLst/>
              <a:ahLst/>
              <a:cxnLst/>
              <a:rect l="l" t="t" r="r" b="b"/>
              <a:pathLst>
                <a:path w="2217219" h="114745">
                  <a:moveTo>
                    <a:pt x="18393" y="0"/>
                  </a:moveTo>
                  <a:lnTo>
                    <a:pt x="2198826" y="0"/>
                  </a:lnTo>
                  <a:cubicBezTo>
                    <a:pt x="2208985" y="0"/>
                    <a:pt x="2217219" y="8235"/>
                    <a:pt x="2217219" y="18393"/>
                  </a:cubicBezTo>
                  <a:lnTo>
                    <a:pt x="2217219" y="96352"/>
                  </a:lnTo>
                  <a:cubicBezTo>
                    <a:pt x="2217219" y="106510"/>
                    <a:pt x="2208985" y="114745"/>
                    <a:pt x="2198826" y="114745"/>
                  </a:cubicBezTo>
                  <a:lnTo>
                    <a:pt x="18393" y="114745"/>
                  </a:lnTo>
                  <a:cubicBezTo>
                    <a:pt x="8235" y="114745"/>
                    <a:pt x="0" y="106510"/>
                    <a:pt x="0" y="96352"/>
                  </a:cubicBezTo>
                  <a:lnTo>
                    <a:pt x="0" y="18393"/>
                  </a:lnTo>
                  <a:cubicBezTo>
                    <a:pt x="0" y="8235"/>
                    <a:pt x="8235" y="0"/>
                    <a:pt x="18393" y="0"/>
                  </a:cubicBezTo>
                  <a:close/>
                </a:path>
              </a:pathLst>
            </a:custGeom>
            <a:solidFill>
              <a:srgbClr val="38674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217219" cy="162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1222043"/>
            <a:chOff x="0" y="0"/>
            <a:chExt cx="4816593" cy="3218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321855"/>
            </a:xfrm>
            <a:custGeom>
              <a:avLst/>
              <a:gdLst/>
              <a:ahLst/>
              <a:cxnLst/>
              <a:rect l="l" t="t" r="r" b="b"/>
              <a:pathLst>
                <a:path w="4816592" h="321855">
                  <a:moveTo>
                    <a:pt x="0" y="0"/>
                  </a:moveTo>
                  <a:lnTo>
                    <a:pt x="4816592" y="0"/>
                  </a:lnTo>
                  <a:lnTo>
                    <a:pt x="4816592" y="321855"/>
                  </a:lnTo>
                  <a:lnTo>
                    <a:pt x="0" y="321855"/>
                  </a:lnTo>
                  <a:close/>
                </a:path>
              </a:pathLst>
            </a:custGeom>
            <a:solidFill>
              <a:srgbClr val="0D523B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816593" cy="369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6131463" y="265081"/>
            <a:ext cx="1682385" cy="691881"/>
          </a:xfrm>
          <a:custGeom>
            <a:avLst/>
            <a:gdLst/>
            <a:ahLst/>
            <a:cxnLst/>
            <a:rect l="l" t="t" r="r" b="b"/>
            <a:pathLst>
              <a:path w="1682385" h="691881">
                <a:moveTo>
                  <a:pt x="0" y="0"/>
                </a:moveTo>
                <a:lnTo>
                  <a:pt x="1682385" y="0"/>
                </a:lnTo>
                <a:lnTo>
                  <a:pt x="1682385" y="691881"/>
                </a:lnTo>
                <a:lnTo>
                  <a:pt x="0" y="6918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TextBox 10"/>
          <p:cNvSpPr txBox="1"/>
          <p:nvPr/>
        </p:nvSpPr>
        <p:spPr>
          <a:xfrm>
            <a:off x="2514600" y="236506"/>
            <a:ext cx="13792200" cy="665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31"/>
              </a:lnSpc>
              <a:spcBef>
                <a:spcPct val="0"/>
              </a:spcBef>
            </a:pPr>
            <a:r>
              <a:rPr lang="es-ES" sz="4200" b="1" dirty="0">
                <a:solidFill>
                  <a:srgbClr val="B4CA96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Reglamento de Ejecución (EU) 2024/3084 - 3 puntos clave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17845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12" name="Group 12"/>
          <p:cNvGrpSpPr/>
          <p:nvPr/>
        </p:nvGrpSpPr>
        <p:grpSpPr>
          <a:xfrm>
            <a:off x="725496" y="1886004"/>
            <a:ext cx="17088352" cy="2007671"/>
            <a:chOff x="0" y="0"/>
            <a:chExt cx="4500636" cy="52876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00636" cy="528769"/>
            </a:xfrm>
            <a:custGeom>
              <a:avLst/>
              <a:gdLst/>
              <a:ahLst/>
              <a:cxnLst/>
              <a:rect l="l" t="t" r="r" b="b"/>
              <a:pathLst>
                <a:path w="4500636" h="528769">
                  <a:moveTo>
                    <a:pt x="9061" y="0"/>
                  </a:moveTo>
                  <a:lnTo>
                    <a:pt x="4491575" y="0"/>
                  </a:lnTo>
                  <a:cubicBezTo>
                    <a:pt x="4496579" y="0"/>
                    <a:pt x="4500636" y="4057"/>
                    <a:pt x="4500636" y="9061"/>
                  </a:cubicBezTo>
                  <a:lnTo>
                    <a:pt x="4500636" y="519708"/>
                  </a:lnTo>
                  <a:cubicBezTo>
                    <a:pt x="4500636" y="524713"/>
                    <a:pt x="4496579" y="528769"/>
                    <a:pt x="4491575" y="528769"/>
                  </a:cubicBezTo>
                  <a:lnTo>
                    <a:pt x="9061" y="528769"/>
                  </a:lnTo>
                  <a:cubicBezTo>
                    <a:pt x="4057" y="528769"/>
                    <a:pt x="0" y="524713"/>
                    <a:pt x="0" y="519708"/>
                  </a:cubicBezTo>
                  <a:lnTo>
                    <a:pt x="0" y="9061"/>
                  </a:lnTo>
                  <a:cubicBezTo>
                    <a:pt x="0" y="4057"/>
                    <a:pt x="4057" y="0"/>
                    <a:pt x="9061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4500636" cy="5859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11564" y="1466829"/>
            <a:ext cx="636236" cy="63623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FFB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82393" y="2112051"/>
            <a:ext cx="16009936" cy="147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3"/>
              </a:lnSpc>
            </a:pPr>
            <a:r>
              <a:rPr lang="es-ES" sz="2199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El SI se implementa como un módulo independiente </a:t>
            </a:r>
            <a:r>
              <a:rPr lang="es-ES" sz="2199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sobre la plataforma TRACES</a:t>
            </a:r>
            <a:r>
              <a:rPr lang="es-ES" sz="2199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; la Comisión desarrolla, mantiene y presta soporte técnico.</a:t>
            </a:r>
          </a:p>
          <a:p>
            <a:pPr algn="just">
              <a:lnSpc>
                <a:spcPts val="4003"/>
              </a:lnSpc>
            </a:pPr>
            <a:r>
              <a:rPr lang="es-ES" sz="2199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Usuarios</a:t>
            </a:r>
            <a:r>
              <a:rPr lang="es-ES" sz="2199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: operadores, comerciantes, representantes autorizados (acceso vía EU Login).</a:t>
            </a:r>
          </a:p>
          <a:p>
            <a:pPr algn="just">
              <a:lnSpc>
                <a:spcPts val="4003"/>
              </a:lnSpc>
            </a:pPr>
            <a:r>
              <a:rPr lang="es-ES" sz="2199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Agentes</a:t>
            </a:r>
            <a:r>
              <a:rPr lang="es-ES" sz="2199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: autoridades competentes, aduaneras y la Comisión (acceso ampliado para funciones de control).</a:t>
            </a:r>
          </a:p>
        </p:txBody>
      </p:sp>
      <p:sp>
        <p:nvSpPr>
          <p:cNvPr id="19" name="AutoShape 19"/>
          <p:cNvSpPr/>
          <p:nvPr/>
        </p:nvSpPr>
        <p:spPr>
          <a:xfrm>
            <a:off x="853362" y="2415603"/>
            <a:ext cx="305346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sp>
        <p:nvSpPr>
          <p:cNvPr id="20" name="TextBox 20"/>
          <p:cNvSpPr txBox="1"/>
          <p:nvPr/>
        </p:nvSpPr>
        <p:spPr>
          <a:xfrm>
            <a:off x="1140104" y="1499956"/>
            <a:ext cx="5013492" cy="347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18"/>
              </a:lnSpc>
            </a:pPr>
            <a:r>
              <a:rPr lang="es-ES" sz="1713" b="1" dirty="0">
                <a:solidFill>
                  <a:srgbClr val="FFFFFF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SI COMO MÓDULO DE TRACES Y RESPONSABILIDADES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25496" y="4160375"/>
            <a:ext cx="8418504" cy="435672"/>
            <a:chOff x="0" y="0"/>
            <a:chExt cx="2217219" cy="11474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17219" cy="114745"/>
            </a:xfrm>
            <a:custGeom>
              <a:avLst/>
              <a:gdLst/>
              <a:ahLst/>
              <a:cxnLst/>
              <a:rect l="l" t="t" r="r" b="b"/>
              <a:pathLst>
                <a:path w="2217219" h="114745">
                  <a:moveTo>
                    <a:pt x="18393" y="0"/>
                  </a:moveTo>
                  <a:lnTo>
                    <a:pt x="2198826" y="0"/>
                  </a:lnTo>
                  <a:cubicBezTo>
                    <a:pt x="2208985" y="0"/>
                    <a:pt x="2217219" y="8235"/>
                    <a:pt x="2217219" y="18393"/>
                  </a:cubicBezTo>
                  <a:lnTo>
                    <a:pt x="2217219" y="96352"/>
                  </a:lnTo>
                  <a:cubicBezTo>
                    <a:pt x="2217219" y="106510"/>
                    <a:pt x="2208985" y="114745"/>
                    <a:pt x="2198826" y="114745"/>
                  </a:cubicBezTo>
                  <a:lnTo>
                    <a:pt x="18393" y="114745"/>
                  </a:lnTo>
                  <a:cubicBezTo>
                    <a:pt x="8235" y="114745"/>
                    <a:pt x="0" y="106510"/>
                    <a:pt x="0" y="96352"/>
                  </a:cubicBezTo>
                  <a:lnTo>
                    <a:pt x="0" y="18393"/>
                  </a:lnTo>
                  <a:cubicBezTo>
                    <a:pt x="0" y="8235"/>
                    <a:pt x="8235" y="0"/>
                    <a:pt x="18393" y="0"/>
                  </a:cubicBezTo>
                  <a:close/>
                </a:path>
              </a:pathLst>
            </a:custGeom>
            <a:solidFill>
              <a:srgbClr val="38674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2217219" cy="162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5496" y="4579550"/>
            <a:ext cx="17088352" cy="2484848"/>
            <a:chOff x="0" y="0"/>
            <a:chExt cx="4500636" cy="65444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500636" cy="654446"/>
            </a:xfrm>
            <a:custGeom>
              <a:avLst/>
              <a:gdLst/>
              <a:ahLst/>
              <a:cxnLst/>
              <a:rect l="l" t="t" r="r" b="b"/>
              <a:pathLst>
                <a:path w="4500636" h="654446">
                  <a:moveTo>
                    <a:pt x="9061" y="0"/>
                  </a:moveTo>
                  <a:lnTo>
                    <a:pt x="4491575" y="0"/>
                  </a:lnTo>
                  <a:cubicBezTo>
                    <a:pt x="4496579" y="0"/>
                    <a:pt x="4500636" y="4057"/>
                    <a:pt x="4500636" y="9061"/>
                  </a:cubicBezTo>
                  <a:lnTo>
                    <a:pt x="4500636" y="645385"/>
                  </a:lnTo>
                  <a:cubicBezTo>
                    <a:pt x="4500636" y="647788"/>
                    <a:pt x="4499681" y="650092"/>
                    <a:pt x="4497982" y="651792"/>
                  </a:cubicBezTo>
                  <a:cubicBezTo>
                    <a:pt x="4496283" y="653491"/>
                    <a:pt x="4493978" y="654446"/>
                    <a:pt x="4491575" y="654446"/>
                  </a:cubicBezTo>
                  <a:lnTo>
                    <a:pt x="9061" y="654446"/>
                  </a:lnTo>
                  <a:cubicBezTo>
                    <a:pt x="4057" y="654446"/>
                    <a:pt x="0" y="650389"/>
                    <a:pt x="0" y="645385"/>
                  </a:cubicBezTo>
                  <a:lnTo>
                    <a:pt x="0" y="9061"/>
                  </a:lnTo>
                  <a:cubicBezTo>
                    <a:pt x="0" y="4057"/>
                    <a:pt x="4057" y="0"/>
                    <a:pt x="9061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4500636" cy="7115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11564" y="4160375"/>
            <a:ext cx="636236" cy="63623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FFB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482393" y="4805597"/>
            <a:ext cx="16009936" cy="19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3"/>
              </a:lnSpc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Tras presentar una DDD en el SI se asigna automáticamente un 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número de referencia y un número de verificación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(puede retrasarse por comprobaciones o perfiles de riesgo).</a:t>
            </a:r>
          </a:p>
          <a:p>
            <a:pPr algn="just">
              <a:lnSpc>
                <a:spcPts val="4003"/>
              </a:lnSpc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El SI realiza una 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elaboración automatizada de perfiles de riesgo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; las AC pueden revisar, suspender o rechazar </a:t>
            </a:r>
            <a:r>
              <a:rPr lang="es-ES" sz="2199" dirty="0" err="1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DDDs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y solicitar controles.</a:t>
            </a:r>
          </a:p>
          <a:p>
            <a:pPr algn="just">
              <a:lnSpc>
                <a:spcPts val="4003"/>
              </a:lnSpc>
            </a:pP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Ventana de modificación/retirada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de DDD: 72 horas tras la puesta a disposición del </a:t>
            </a:r>
            <a:r>
              <a:rPr lang="es-ES" sz="2199" dirty="0" err="1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nº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de referencia (excepciones y prórrogas limitadas).</a:t>
            </a:r>
          </a:p>
        </p:txBody>
      </p:sp>
      <p:sp>
        <p:nvSpPr>
          <p:cNvPr id="31" name="AutoShape 31"/>
          <p:cNvSpPr/>
          <p:nvPr/>
        </p:nvSpPr>
        <p:spPr>
          <a:xfrm>
            <a:off x="853362" y="5109149"/>
            <a:ext cx="305346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sp>
        <p:nvSpPr>
          <p:cNvPr id="32" name="TextBox 32"/>
          <p:cNvSpPr txBox="1"/>
          <p:nvPr/>
        </p:nvSpPr>
        <p:spPr>
          <a:xfrm>
            <a:off x="1139859" y="4191521"/>
            <a:ext cx="6535209" cy="347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18"/>
              </a:lnSpc>
            </a:pPr>
            <a:r>
              <a:rPr lang="es-ES" sz="1713" b="1" dirty="0">
                <a:solidFill>
                  <a:srgbClr val="FFFFFF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FUNCIONAMIENTO OPERATIVO: DDD, NÚMEROS Y GESTIÓN DE RIESGOS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725496" y="7359673"/>
            <a:ext cx="8418504" cy="435672"/>
            <a:chOff x="0" y="0"/>
            <a:chExt cx="2217219" cy="11474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217219" cy="114745"/>
            </a:xfrm>
            <a:custGeom>
              <a:avLst/>
              <a:gdLst/>
              <a:ahLst/>
              <a:cxnLst/>
              <a:rect l="l" t="t" r="r" b="b"/>
              <a:pathLst>
                <a:path w="2217219" h="114745">
                  <a:moveTo>
                    <a:pt x="18393" y="0"/>
                  </a:moveTo>
                  <a:lnTo>
                    <a:pt x="2198826" y="0"/>
                  </a:lnTo>
                  <a:cubicBezTo>
                    <a:pt x="2208985" y="0"/>
                    <a:pt x="2217219" y="8235"/>
                    <a:pt x="2217219" y="18393"/>
                  </a:cubicBezTo>
                  <a:lnTo>
                    <a:pt x="2217219" y="96352"/>
                  </a:lnTo>
                  <a:cubicBezTo>
                    <a:pt x="2217219" y="106510"/>
                    <a:pt x="2208985" y="114745"/>
                    <a:pt x="2198826" y="114745"/>
                  </a:cubicBezTo>
                  <a:lnTo>
                    <a:pt x="18393" y="114745"/>
                  </a:lnTo>
                  <a:cubicBezTo>
                    <a:pt x="8235" y="114745"/>
                    <a:pt x="0" y="106510"/>
                    <a:pt x="0" y="96352"/>
                  </a:cubicBezTo>
                  <a:lnTo>
                    <a:pt x="0" y="18393"/>
                  </a:lnTo>
                  <a:cubicBezTo>
                    <a:pt x="0" y="8235"/>
                    <a:pt x="8235" y="0"/>
                    <a:pt x="18393" y="0"/>
                  </a:cubicBezTo>
                  <a:close/>
                </a:path>
              </a:pathLst>
            </a:custGeom>
            <a:solidFill>
              <a:srgbClr val="38674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2217219" cy="162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25496" y="7778847"/>
            <a:ext cx="17088352" cy="2332111"/>
            <a:chOff x="0" y="0"/>
            <a:chExt cx="4500636" cy="61421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500636" cy="614219"/>
            </a:xfrm>
            <a:custGeom>
              <a:avLst/>
              <a:gdLst/>
              <a:ahLst/>
              <a:cxnLst/>
              <a:rect l="l" t="t" r="r" b="b"/>
              <a:pathLst>
                <a:path w="4500636" h="614219">
                  <a:moveTo>
                    <a:pt x="9061" y="0"/>
                  </a:moveTo>
                  <a:lnTo>
                    <a:pt x="4491575" y="0"/>
                  </a:lnTo>
                  <a:cubicBezTo>
                    <a:pt x="4496579" y="0"/>
                    <a:pt x="4500636" y="4057"/>
                    <a:pt x="4500636" y="9061"/>
                  </a:cubicBezTo>
                  <a:lnTo>
                    <a:pt x="4500636" y="605158"/>
                  </a:lnTo>
                  <a:cubicBezTo>
                    <a:pt x="4500636" y="610162"/>
                    <a:pt x="4496579" y="614219"/>
                    <a:pt x="4491575" y="614219"/>
                  </a:cubicBezTo>
                  <a:lnTo>
                    <a:pt x="9061" y="614219"/>
                  </a:lnTo>
                  <a:cubicBezTo>
                    <a:pt x="4057" y="614219"/>
                    <a:pt x="0" y="610162"/>
                    <a:pt x="0" y="605158"/>
                  </a:cubicBezTo>
                  <a:lnTo>
                    <a:pt x="0" y="9061"/>
                  </a:lnTo>
                  <a:cubicBezTo>
                    <a:pt x="0" y="4057"/>
                    <a:pt x="4057" y="0"/>
                    <a:pt x="9061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57150"/>
              <a:ext cx="4500636" cy="671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411564" y="7359673"/>
            <a:ext cx="636236" cy="636236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FFB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367840" y="8004895"/>
            <a:ext cx="16194664" cy="1978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3"/>
              </a:lnSpc>
            </a:pPr>
            <a:r>
              <a:rPr lang="es-ES" sz="2199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Tratamiento limitado a datos estrictamente necesarios;</a:t>
            </a:r>
            <a:r>
              <a:rPr lang="es-ES" sz="2199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categorías explícitas (identificación, contacto profesional, función, geolocalización cuando identifica personas, datos de acceso).</a:t>
            </a:r>
          </a:p>
          <a:p>
            <a:pPr algn="just">
              <a:lnSpc>
                <a:spcPts val="4003"/>
              </a:lnSpc>
            </a:pPr>
            <a:r>
              <a:rPr lang="es-ES" sz="2199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Almacenamiento máximo</a:t>
            </a:r>
            <a:r>
              <a:rPr lang="es-ES" sz="2199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general de datos personales: 10 años desde la presentación de la DDD (posibilidad de prórroga en casos justificados).</a:t>
            </a:r>
          </a:p>
          <a:p>
            <a:pPr algn="just">
              <a:lnSpc>
                <a:spcPts val="4003"/>
              </a:lnSpc>
            </a:pPr>
            <a:r>
              <a:rPr lang="es-ES" sz="2199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Altos requisitos de seguridad, confidencialidad y disponibilidad</a:t>
            </a:r>
            <a:r>
              <a:rPr lang="es-ES" sz="2199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; la Comisión es responsable técnica y operativa del SI.</a:t>
            </a:r>
          </a:p>
        </p:txBody>
      </p:sp>
      <p:sp>
        <p:nvSpPr>
          <p:cNvPr id="43" name="AutoShape 43"/>
          <p:cNvSpPr/>
          <p:nvPr/>
        </p:nvSpPr>
        <p:spPr>
          <a:xfrm>
            <a:off x="853362" y="8308447"/>
            <a:ext cx="305346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sp>
        <p:nvSpPr>
          <p:cNvPr id="44" name="TextBox 44"/>
          <p:cNvSpPr txBox="1"/>
          <p:nvPr/>
        </p:nvSpPr>
        <p:spPr>
          <a:xfrm>
            <a:off x="1139859" y="7375205"/>
            <a:ext cx="4521895" cy="347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18"/>
              </a:lnSpc>
            </a:pPr>
            <a:r>
              <a:rPr lang="es-ES" sz="1713" b="1" dirty="0">
                <a:solidFill>
                  <a:srgbClr val="FFFFFF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PROTECCIÓN DE DATOS Y SEGURIDAD OPERATIVA</a:t>
            </a:r>
          </a:p>
        </p:txBody>
      </p:sp>
      <p:sp>
        <p:nvSpPr>
          <p:cNvPr id="45" name="AutoShape 45"/>
          <p:cNvSpPr/>
          <p:nvPr/>
        </p:nvSpPr>
        <p:spPr>
          <a:xfrm>
            <a:off x="834513" y="2904127"/>
            <a:ext cx="305346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sp>
        <p:nvSpPr>
          <p:cNvPr id="46" name="AutoShape 46"/>
          <p:cNvSpPr/>
          <p:nvPr/>
        </p:nvSpPr>
        <p:spPr>
          <a:xfrm>
            <a:off x="834513" y="3389902"/>
            <a:ext cx="305346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sp>
        <p:nvSpPr>
          <p:cNvPr id="47" name="Freeform 47"/>
          <p:cNvSpPr/>
          <p:nvPr/>
        </p:nvSpPr>
        <p:spPr>
          <a:xfrm>
            <a:off x="491265" y="1546531"/>
            <a:ext cx="476833" cy="476833"/>
          </a:xfrm>
          <a:custGeom>
            <a:avLst/>
            <a:gdLst/>
            <a:ahLst/>
            <a:cxnLst/>
            <a:rect l="l" t="t" r="r" b="b"/>
            <a:pathLst>
              <a:path w="476833" h="476833">
                <a:moveTo>
                  <a:pt x="0" y="0"/>
                </a:moveTo>
                <a:lnTo>
                  <a:pt x="476834" y="0"/>
                </a:lnTo>
                <a:lnTo>
                  <a:pt x="476834" y="476833"/>
                </a:lnTo>
                <a:lnTo>
                  <a:pt x="0" y="47683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8" name="Freeform 48"/>
          <p:cNvSpPr/>
          <p:nvPr/>
        </p:nvSpPr>
        <p:spPr>
          <a:xfrm>
            <a:off x="487079" y="4240077"/>
            <a:ext cx="476833" cy="476833"/>
          </a:xfrm>
          <a:custGeom>
            <a:avLst/>
            <a:gdLst/>
            <a:ahLst/>
            <a:cxnLst/>
            <a:rect l="l" t="t" r="r" b="b"/>
            <a:pathLst>
              <a:path w="476833" h="476833">
                <a:moveTo>
                  <a:pt x="0" y="0"/>
                </a:moveTo>
                <a:lnTo>
                  <a:pt x="476834" y="0"/>
                </a:lnTo>
                <a:lnTo>
                  <a:pt x="476834" y="476833"/>
                </a:lnTo>
                <a:lnTo>
                  <a:pt x="0" y="47683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9" name="Freeform 49"/>
          <p:cNvSpPr/>
          <p:nvPr/>
        </p:nvSpPr>
        <p:spPr>
          <a:xfrm>
            <a:off x="491265" y="7439374"/>
            <a:ext cx="476833" cy="476833"/>
          </a:xfrm>
          <a:custGeom>
            <a:avLst/>
            <a:gdLst/>
            <a:ahLst/>
            <a:cxnLst/>
            <a:rect l="l" t="t" r="r" b="b"/>
            <a:pathLst>
              <a:path w="476833" h="476833">
                <a:moveTo>
                  <a:pt x="0" y="0"/>
                </a:moveTo>
                <a:lnTo>
                  <a:pt x="476834" y="0"/>
                </a:lnTo>
                <a:lnTo>
                  <a:pt x="476834" y="476833"/>
                </a:lnTo>
                <a:lnTo>
                  <a:pt x="0" y="47683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0" name="AutoShape 50"/>
          <p:cNvSpPr/>
          <p:nvPr/>
        </p:nvSpPr>
        <p:spPr>
          <a:xfrm>
            <a:off x="853362" y="6117993"/>
            <a:ext cx="305346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sp>
        <p:nvSpPr>
          <p:cNvPr id="51" name="AutoShape 51"/>
          <p:cNvSpPr/>
          <p:nvPr/>
        </p:nvSpPr>
        <p:spPr>
          <a:xfrm>
            <a:off x="853362" y="6641868"/>
            <a:ext cx="305346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sp>
        <p:nvSpPr>
          <p:cNvPr id="52" name="AutoShape 52"/>
          <p:cNvSpPr/>
          <p:nvPr/>
        </p:nvSpPr>
        <p:spPr>
          <a:xfrm>
            <a:off x="853362" y="9272588"/>
            <a:ext cx="305346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sp>
        <p:nvSpPr>
          <p:cNvPr id="53" name="AutoShape 53"/>
          <p:cNvSpPr/>
          <p:nvPr/>
        </p:nvSpPr>
        <p:spPr>
          <a:xfrm>
            <a:off x="853362" y="9825918"/>
            <a:ext cx="305346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">
            <a:extLst>
              <a:ext uri="{FF2B5EF4-FFF2-40B4-BE49-F238E27FC236}">
                <a16:creationId xmlns:a16="http://schemas.microsoft.com/office/drawing/2014/main" id="{2ACB4806-F5A1-84D9-6CDD-61FFFFD274D6}"/>
              </a:ext>
            </a:extLst>
          </p:cNvPr>
          <p:cNvGrpSpPr/>
          <p:nvPr/>
        </p:nvGrpSpPr>
        <p:grpSpPr>
          <a:xfrm>
            <a:off x="0" y="0"/>
            <a:ext cx="3331240" cy="10288628"/>
            <a:chOff x="0" y="0"/>
            <a:chExt cx="516096" cy="1593978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9B99377-F002-8F4B-6E46-262D36B9C6BD}"/>
                </a:ext>
              </a:extLst>
            </p:cNvPr>
            <p:cNvSpPr/>
            <p:nvPr/>
          </p:nvSpPr>
          <p:spPr>
            <a:xfrm>
              <a:off x="0" y="0"/>
              <a:ext cx="516096" cy="1593978"/>
            </a:xfrm>
            <a:custGeom>
              <a:avLst/>
              <a:gdLst/>
              <a:ahLst/>
              <a:cxnLst/>
              <a:rect l="l" t="t" r="r" b="b"/>
              <a:pathLst>
                <a:path w="516096" h="1593978">
                  <a:moveTo>
                    <a:pt x="0" y="0"/>
                  </a:moveTo>
                  <a:lnTo>
                    <a:pt x="516096" y="0"/>
                  </a:lnTo>
                  <a:lnTo>
                    <a:pt x="516096" y="1593978"/>
                  </a:lnTo>
                  <a:lnTo>
                    <a:pt x="0" y="1593978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" name="TextBox 8">
            <a:extLst>
              <a:ext uri="{FF2B5EF4-FFF2-40B4-BE49-F238E27FC236}">
                <a16:creationId xmlns:a16="http://schemas.microsoft.com/office/drawing/2014/main" id="{E1EB4981-755D-5459-49E7-305C82FFD97F}"/>
              </a:ext>
            </a:extLst>
          </p:cNvPr>
          <p:cNvSpPr txBox="1"/>
          <p:nvPr/>
        </p:nvSpPr>
        <p:spPr>
          <a:xfrm>
            <a:off x="5788689" y="540062"/>
            <a:ext cx="10099010" cy="1384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14"/>
              </a:lnSpc>
            </a:pPr>
            <a:r>
              <a:rPr lang="en-US" sz="5013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FUNCIONALIDADES DEL SISTEMA DE INFORMACIÓN DE LA UE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C7FE56A-282F-DE4E-1CB2-B061A19AD46A}"/>
              </a:ext>
            </a:extLst>
          </p:cNvPr>
          <p:cNvSpPr/>
          <p:nvPr/>
        </p:nvSpPr>
        <p:spPr>
          <a:xfrm>
            <a:off x="0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id="{71BC33DD-4C06-BF16-D769-B619BE7C9C6F}"/>
              </a:ext>
            </a:extLst>
          </p:cNvPr>
          <p:cNvGrpSpPr/>
          <p:nvPr/>
        </p:nvGrpSpPr>
        <p:grpSpPr>
          <a:xfrm>
            <a:off x="4056396" y="2400300"/>
            <a:ext cx="13680411" cy="6439072"/>
            <a:chOff x="0" y="0"/>
            <a:chExt cx="1729116" cy="419337"/>
          </a:xfrm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788C37A6-A2CD-1096-0A19-3FFE68D545EC}"/>
                </a:ext>
              </a:extLst>
            </p:cNvPr>
            <p:cNvSpPr/>
            <p:nvPr/>
          </p:nvSpPr>
          <p:spPr>
            <a:xfrm>
              <a:off x="0" y="0"/>
              <a:ext cx="1729116" cy="419337"/>
            </a:xfrm>
            <a:custGeom>
              <a:avLst/>
              <a:gdLst/>
              <a:ahLst/>
              <a:cxnLst/>
              <a:rect l="l" t="t" r="r" b="b"/>
              <a:pathLst>
                <a:path w="1729116" h="419337">
                  <a:moveTo>
                    <a:pt x="18868" y="0"/>
                  </a:moveTo>
                  <a:lnTo>
                    <a:pt x="1710249" y="0"/>
                  </a:lnTo>
                  <a:cubicBezTo>
                    <a:pt x="1715253" y="0"/>
                    <a:pt x="1720052" y="1988"/>
                    <a:pt x="1723590" y="5526"/>
                  </a:cubicBezTo>
                  <a:cubicBezTo>
                    <a:pt x="1727128" y="9065"/>
                    <a:pt x="1729116" y="13864"/>
                    <a:pt x="1729116" y="18868"/>
                  </a:cubicBezTo>
                  <a:lnTo>
                    <a:pt x="1729116" y="400470"/>
                  </a:lnTo>
                  <a:cubicBezTo>
                    <a:pt x="1729116" y="405474"/>
                    <a:pt x="1727128" y="410273"/>
                    <a:pt x="1723590" y="413811"/>
                  </a:cubicBezTo>
                  <a:cubicBezTo>
                    <a:pt x="1720052" y="417350"/>
                    <a:pt x="1715253" y="419337"/>
                    <a:pt x="1710249" y="419337"/>
                  </a:cubicBezTo>
                  <a:lnTo>
                    <a:pt x="18868" y="419337"/>
                  </a:lnTo>
                  <a:cubicBezTo>
                    <a:pt x="8447" y="419337"/>
                    <a:pt x="0" y="410890"/>
                    <a:pt x="0" y="400470"/>
                  </a:cubicBezTo>
                  <a:lnTo>
                    <a:pt x="0" y="18868"/>
                  </a:lnTo>
                  <a:cubicBezTo>
                    <a:pt x="0" y="13864"/>
                    <a:pt x="1988" y="9065"/>
                    <a:pt x="5526" y="5526"/>
                  </a:cubicBezTo>
                  <a:cubicBezTo>
                    <a:pt x="9065" y="1988"/>
                    <a:pt x="13864" y="0"/>
                    <a:pt x="188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66A7B653-5A06-782D-7149-02FF1ACE269D}"/>
                </a:ext>
              </a:extLst>
            </p:cNvPr>
            <p:cNvSpPr txBox="1"/>
            <p:nvPr/>
          </p:nvSpPr>
          <p:spPr>
            <a:xfrm>
              <a:off x="0" y="-47625"/>
              <a:ext cx="1729116" cy="466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>
                <a:latin typeface="Arial Nova Condensed" panose="020B0604020202020204" charset="0"/>
              </a:endParaRPr>
            </a:p>
          </p:txBody>
        </p:sp>
      </p:grpSp>
      <p:grpSp>
        <p:nvGrpSpPr>
          <p:cNvPr id="7" name="Group 26">
            <a:extLst>
              <a:ext uri="{FF2B5EF4-FFF2-40B4-BE49-F238E27FC236}">
                <a16:creationId xmlns:a16="http://schemas.microsoft.com/office/drawing/2014/main" id="{27E9FE0F-2FEB-080A-447B-0E181D090E08}"/>
              </a:ext>
            </a:extLst>
          </p:cNvPr>
          <p:cNvGrpSpPr/>
          <p:nvPr/>
        </p:nvGrpSpPr>
        <p:grpSpPr>
          <a:xfrm rot="5400000">
            <a:off x="10013734" y="1987918"/>
            <a:ext cx="790322" cy="975415"/>
            <a:chOff x="0" y="0"/>
            <a:chExt cx="658564" cy="812800"/>
          </a:xfrm>
        </p:grpSpPr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6682B8CD-6027-07DC-4059-D3274EF5302E}"/>
                </a:ext>
              </a:extLst>
            </p:cNvPr>
            <p:cNvSpPr/>
            <p:nvPr/>
          </p:nvSpPr>
          <p:spPr>
            <a:xfrm>
              <a:off x="0" y="0"/>
              <a:ext cx="658565" cy="812800"/>
            </a:xfrm>
            <a:custGeom>
              <a:avLst/>
              <a:gdLst/>
              <a:ahLst/>
              <a:cxnLst/>
              <a:rect l="l" t="t" r="r" b="b"/>
              <a:pathLst>
                <a:path w="658565" h="812800">
                  <a:moveTo>
                    <a:pt x="658565" y="406400"/>
                  </a:moveTo>
                  <a:lnTo>
                    <a:pt x="252164" y="0"/>
                  </a:lnTo>
                  <a:lnTo>
                    <a:pt x="252164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252164" y="609600"/>
                  </a:lnTo>
                  <a:lnTo>
                    <a:pt x="252164" y="812800"/>
                  </a:lnTo>
                  <a:lnTo>
                    <a:pt x="658565" y="406400"/>
                  </a:lnTo>
                  <a:close/>
                </a:path>
              </a:pathLst>
            </a:custGeom>
            <a:solidFill>
              <a:srgbClr val="B4CA9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TextBox 28">
              <a:extLst>
                <a:ext uri="{FF2B5EF4-FFF2-40B4-BE49-F238E27FC236}">
                  <a16:creationId xmlns:a16="http://schemas.microsoft.com/office/drawing/2014/main" id="{4C0353AD-8D52-EEE6-79C5-FEEFBC362455}"/>
                </a:ext>
              </a:extLst>
            </p:cNvPr>
            <p:cNvSpPr txBox="1"/>
            <p:nvPr/>
          </p:nvSpPr>
          <p:spPr>
            <a:xfrm>
              <a:off x="0" y="155575"/>
              <a:ext cx="556964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 dirty="0">
                <a:latin typeface="Arial Nova Condensed" panose="020B0604020202020204" charset="0"/>
              </a:endParaRPr>
            </a:p>
          </p:txBody>
        </p:sp>
      </p:grpSp>
      <p:sp>
        <p:nvSpPr>
          <p:cNvPr id="13" name="TextBox 14">
            <a:extLst>
              <a:ext uri="{FF2B5EF4-FFF2-40B4-BE49-F238E27FC236}">
                <a16:creationId xmlns:a16="http://schemas.microsoft.com/office/drawing/2014/main" id="{3D73BEA7-B711-6826-625E-26C09D230DA4}"/>
              </a:ext>
            </a:extLst>
          </p:cNvPr>
          <p:cNvSpPr txBox="1"/>
          <p:nvPr/>
        </p:nvSpPr>
        <p:spPr>
          <a:xfrm>
            <a:off x="5810291" y="3693170"/>
            <a:ext cx="9197206" cy="3548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endParaRPr lang="es-ES" sz="2400" b="1" dirty="0">
              <a:solidFill>
                <a:srgbClr val="0E2B1D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</a:endParaRPr>
          </a:p>
          <a:p>
            <a:pPr marL="457200" indent="-457200" algn="just">
              <a:lnSpc>
                <a:spcPts val="3080"/>
              </a:lnSpc>
              <a:buFont typeface="+mj-lt"/>
              <a:buAutoNum type="arabicPeriod"/>
            </a:pPr>
            <a:r>
              <a:rPr lang="es-ES" sz="2400" b="1" dirty="0">
                <a:solidFill>
                  <a:srgbClr val="0E2B1D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Alta en el Sistema de Información de la UE.</a:t>
            </a:r>
          </a:p>
          <a:p>
            <a:pPr marL="457200" indent="-457200" algn="just">
              <a:lnSpc>
                <a:spcPts val="3080"/>
              </a:lnSpc>
              <a:buFont typeface="+mj-lt"/>
              <a:buAutoNum type="arabicPeriod"/>
            </a:pPr>
            <a:endParaRPr lang="es-ES" sz="2400" b="1" dirty="0">
              <a:solidFill>
                <a:srgbClr val="0E2B1D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</a:endParaRPr>
          </a:p>
          <a:p>
            <a:pPr marL="457200" indent="-457200" algn="just">
              <a:lnSpc>
                <a:spcPts val="3080"/>
              </a:lnSpc>
              <a:buFont typeface="+mj-lt"/>
              <a:buAutoNum type="arabicPeriod"/>
            </a:pPr>
            <a:r>
              <a:rPr lang="es-ES" sz="2400" b="1" dirty="0">
                <a:solidFill>
                  <a:srgbClr val="0E2B1D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Menú principal.</a:t>
            </a:r>
            <a:endParaRPr lang="en-US" sz="2400" b="1" dirty="0">
              <a:solidFill>
                <a:srgbClr val="0E2B1D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</a:endParaRPr>
          </a:p>
          <a:p>
            <a:pPr algn="just">
              <a:lnSpc>
                <a:spcPts val="3080"/>
              </a:lnSpc>
            </a:pPr>
            <a:endParaRPr lang="en-US" sz="2400" b="1" dirty="0">
              <a:solidFill>
                <a:srgbClr val="0E2B1D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</a:endParaRPr>
          </a:p>
          <a:p>
            <a:pPr marL="457200" indent="-457200" algn="just">
              <a:lnSpc>
                <a:spcPts val="3080"/>
              </a:lnSpc>
              <a:buAutoNum type="arabicPeriod" startAt="3"/>
            </a:pPr>
            <a:r>
              <a:rPr lang="es-ES" sz="2400" b="1" dirty="0">
                <a:solidFill>
                  <a:srgbClr val="0E2B1D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Cómo presentar una declaración de diligencia debida. </a:t>
            </a:r>
          </a:p>
          <a:p>
            <a:pPr marL="457200" indent="-457200" algn="just">
              <a:lnSpc>
                <a:spcPts val="3080"/>
              </a:lnSpc>
              <a:buAutoNum type="arabicPeriod" startAt="3"/>
            </a:pPr>
            <a:endParaRPr lang="es-ES" sz="2400" b="1" dirty="0">
              <a:solidFill>
                <a:srgbClr val="0E2B1D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marL="457200" indent="-457200" algn="just">
              <a:lnSpc>
                <a:spcPts val="3080"/>
              </a:lnSpc>
              <a:buAutoNum type="arabicPeriod" startAt="3"/>
            </a:pPr>
            <a:r>
              <a:rPr lang="es-ES" sz="2400" b="1" dirty="0">
                <a:solidFill>
                  <a:srgbClr val="0E2B1D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Cómo referenciar una declaración de diligencia debida. </a:t>
            </a:r>
          </a:p>
          <a:p>
            <a:pPr marL="457200" indent="-457200" algn="just">
              <a:lnSpc>
                <a:spcPts val="3080"/>
              </a:lnSpc>
              <a:buFont typeface="+mj-lt"/>
              <a:buAutoNum type="arabicPeriod" startAt="2"/>
            </a:pPr>
            <a:endParaRPr lang="es-ES" sz="2400" b="1" dirty="0">
              <a:solidFill>
                <a:srgbClr val="0E2B1D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ADFCFD9-9E08-E93A-747A-4841C5FA711B}"/>
              </a:ext>
            </a:extLst>
          </p:cNvPr>
          <p:cNvGrpSpPr/>
          <p:nvPr/>
        </p:nvGrpSpPr>
        <p:grpSpPr>
          <a:xfrm>
            <a:off x="4800600" y="4305300"/>
            <a:ext cx="443416" cy="2362200"/>
            <a:chOff x="4800600" y="4305300"/>
            <a:chExt cx="443416" cy="2362200"/>
          </a:xfrm>
        </p:grpSpPr>
        <p:sp>
          <p:nvSpPr>
            <p:cNvPr id="14" name="AutoShape 29">
              <a:extLst>
                <a:ext uri="{FF2B5EF4-FFF2-40B4-BE49-F238E27FC236}">
                  <a16:creationId xmlns:a16="http://schemas.microsoft.com/office/drawing/2014/main" id="{BF10AC9D-6A8E-68E2-676B-659A08E28EA9}"/>
                </a:ext>
              </a:extLst>
            </p:cNvPr>
            <p:cNvSpPr/>
            <p:nvPr/>
          </p:nvSpPr>
          <p:spPr>
            <a:xfrm>
              <a:off x="4800600" y="4305300"/>
              <a:ext cx="443416" cy="0"/>
            </a:xfrm>
            <a:prstGeom prst="line">
              <a:avLst/>
            </a:prstGeom>
            <a:ln w="28575" cap="flat">
              <a:solidFill>
                <a:srgbClr val="75A185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AutoShape 29">
              <a:extLst>
                <a:ext uri="{FF2B5EF4-FFF2-40B4-BE49-F238E27FC236}">
                  <a16:creationId xmlns:a16="http://schemas.microsoft.com/office/drawing/2014/main" id="{99537089-0D69-0A14-F965-302DD55AC69E}"/>
                </a:ext>
              </a:extLst>
            </p:cNvPr>
            <p:cNvSpPr/>
            <p:nvPr/>
          </p:nvSpPr>
          <p:spPr>
            <a:xfrm>
              <a:off x="4800600" y="5143500"/>
              <a:ext cx="443416" cy="0"/>
            </a:xfrm>
            <a:prstGeom prst="line">
              <a:avLst/>
            </a:prstGeom>
            <a:ln w="28575" cap="flat">
              <a:solidFill>
                <a:srgbClr val="75A185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AutoShape 29">
              <a:extLst>
                <a:ext uri="{FF2B5EF4-FFF2-40B4-BE49-F238E27FC236}">
                  <a16:creationId xmlns:a16="http://schemas.microsoft.com/office/drawing/2014/main" id="{745B14F9-33E5-959F-0A07-ECDFB3CA8450}"/>
                </a:ext>
              </a:extLst>
            </p:cNvPr>
            <p:cNvSpPr/>
            <p:nvPr/>
          </p:nvSpPr>
          <p:spPr>
            <a:xfrm>
              <a:off x="4800600" y="5905500"/>
              <a:ext cx="443416" cy="0"/>
            </a:xfrm>
            <a:prstGeom prst="line">
              <a:avLst/>
            </a:prstGeom>
            <a:ln w="28575" cap="flat">
              <a:solidFill>
                <a:srgbClr val="75A185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AutoShape 29">
              <a:extLst>
                <a:ext uri="{FF2B5EF4-FFF2-40B4-BE49-F238E27FC236}">
                  <a16:creationId xmlns:a16="http://schemas.microsoft.com/office/drawing/2014/main" id="{DC3458CB-3394-8CA5-D711-F5037AC70A08}"/>
                </a:ext>
              </a:extLst>
            </p:cNvPr>
            <p:cNvSpPr/>
            <p:nvPr/>
          </p:nvSpPr>
          <p:spPr>
            <a:xfrm>
              <a:off x="4800600" y="6667500"/>
              <a:ext cx="443416" cy="0"/>
            </a:xfrm>
            <a:prstGeom prst="line">
              <a:avLst/>
            </a:prstGeom>
            <a:ln w="28575" cap="flat">
              <a:solidFill>
                <a:srgbClr val="75A185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8" name="Freeform 28">
            <a:extLst>
              <a:ext uri="{FF2B5EF4-FFF2-40B4-BE49-F238E27FC236}">
                <a16:creationId xmlns:a16="http://schemas.microsoft.com/office/drawing/2014/main" id="{B8954C5A-4781-7E4D-9CB9-E0B47D63C89D}"/>
              </a:ext>
            </a:extLst>
          </p:cNvPr>
          <p:cNvSpPr/>
          <p:nvPr/>
        </p:nvSpPr>
        <p:spPr>
          <a:xfrm>
            <a:off x="12666298" y="8022282"/>
            <a:ext cx="4682397" cy="1739312"/>
          </a:xfrm>
          <a:custGeom>
            <a:avLst/>
            <a:gdLst/>
            <a:ahLst/>
            <a:cxnLst/>
            <a:rect l="l" t="t" r="r" b="b"/>
            <a:pathLst>
              <a:path w="813145" h="327286">
                <a:moveTo>
                  <a:pt x="99461" y="0"/>
                </a:moveTo>
                <a:lnTo>
                  <a:pt x="713684" y="0"/>
                </a:lnTo>
                <a:cubicBezTo>
                  <a:pt x="740062" y="0"/>
                  <a:pt x="765361" y="10479"/>
                  <a:pt x="784013" y="29132"/>
                </a:cubicBezTo>
                <a:cubicBezTo>
                  <a:pt x="802666" y="47784"/>
                  <a:pt x="813145" y="73083"/>
                  <a:pt x="813145" y="99461"/>
                </a:cubicBezTo>
                <a:lnTo>
                  <a:pt x="813145" y="227825"/>
                </a:lnTo>
                <a:cubicBezTo>
                  <a:pt x="813145" y="254204"/>
                  <a:pt x="802666" y="279502"/>
                  <a:pt x="784013" y="298155"/>
                </a:cubicBezTo>
                <a:cubicBezTo>
                  <a:pt x="765361" y="316807"/>
                  <a:pt x="740062" y="327286"/>
                  <a:pt x="713684" y="327286"/>
                </a:cubicBezTo>
                <a:lnTo>
                  <a:pt x="99461" y="327286"/>
                </a:lnTo>
                <a:cubicBezTo>
                  <a:pt x="44530" y="327286"/>
                  <a:pt x="0" y="282756"/>
                  <a:pt x="0" y="227825"/>
                </a:cubicBezTo>
                <a:lnTo>
                  <a:pt x="0" y="99461"/>
                </a:lnTo>
                <a:cubicBezTo>
                  <a:pt x="0" y="73083"/>
                  <a:pt x="10479" y="47784"/>
                  <a:pt x="29132" y="29132"/>
                </a:cubicBezTo>
                <a:cubicBezTo>
                  <a:pt x="47784" y="10479"/>
                  <a:pt x="73083" y="0"/>
                  <a:pt x="99461" y="0"/>
                </a:cubicBezTo>
                <a:close/>
              </a:path>
            </a:pathLst>
          </a:custGeom>
          <a:solidFill>
            <a:srgbClr val="A1B18D"/>
          </a:solidFill>
          <a:ln w="19050" cap="rnd">
            <a:solidFill>
              <a:srgbClr val="000000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s-ES" sz="2800" b="1" dirty="0">
                <a:solidFill>
                  <a:schemeClr val="bg2"/>
                </a:solidFill>
                <a:latin typeface="Arial Nova Condensed" panose="020B0604020202020204" charset="0"/>
              </a:rPr>
              <a:t>Versión del texto en vigor del Reglamento.</a:t>
            </a:r>
          </a:p>
        </p:txBody>
      </p:sp>
    </p:spTree>
    <p:extLst>
      <p:ext uri="{BB962C8B-B14F-4D97-AF65-F5344CB8AC3E}">
        <p14:creationId xmlns:p14="http://schemas.microsoft.com/office/powerpoint/2010/main" val="3543520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D8791-7051-FF80-A4D3-44DC53E27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">
            <a:extLst>
              <a:ext uri="{FF2B5EF4-FFF2-40B4-BE49-F238E27FC236}">
                <a16:creationId xmlns:a16="http://schemas.microsoft.com/office/drawing/2014/main" id="{41F474F2-F605-EC63-BD90-69B4F0DC7355}"/>
              </a:ext>
            </a:extLst>
          </p:cNvPr>
          <p:cNvGrpSpPr/>
          <p:nvPr/>
        </p:nvGrpSpPr>
        <p:grpSpPr>
          <a:xfrm>
            <a:off x="0" y="0"/>
            <a:ext cx="3331240" cy="10288628"/>
            <a:chOff x="0" y="0"/>
            <a:chExt cx="516096" cy="1593978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0119960D-5082-9D47-4312-D0990D00D432}"/>
                </a:ext>
              </a:extLst>
            </p:cNvPr>
            <p:cNvSpPr/>
            <p:nvPr/>
          </p:nvSpPr>
          <p:spPr>
            <a:xfrm>
              <a:off x="0" y="0"/>
              <a:ext cx="516096" cy="1593978"/>
            </a:xfrm>
            <a:custGeom>
              <a:avLst/>
              <a:gdLst/>
              <a:ahLst/>
              <a:cxnLst/>
              <a:rect l="l" t="t" r="r" b="b"/>
              <a:pathLst>
                <a:path w="516096" h="1593978">
                  <a:moveTo>
                    <a:pt x="0" y="0"/>
                  </a:moveTo>
                  <a:lnTo>
                    <a:pt x="516096" y="0"/>
                  </a:lnTo>
                  <a:lnTo>
                    <a:pt x="516096" y="1593978"/>
                  </a:lnTo>
                  <a:lnTo>
                    <a:pt x="0" y="1593978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" name="Freeform 3">
            <a:extLst>
              <a:ext uri="{FF2B5EF4-FFF2-40B4-BE49-F238E27FC236}">
                <a16:creationId xmlns:a16="http://schemas.microsoft.com/office/drawing/2014/main" id="{DAF03875-DD87-9EA8-AD63-BF7F3F173A7D}"/>
              </a:ext>
            </a:extLst>
          </p:cNvPr>
          <p:cNvSpPr/>
          <p:nvPr/>
        </p:nvSpPr>
        <p:spPr>
          <a:xfrm>
            <a:off x="0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id="{25AC9992-CAF1-94EF-74C8-7BF1A4624988}"/>
              </a:ext>
            </a:extLst>
          </p:cNvPr>
          <p:cNvGrpSpPr/>
          <p:nvPr/>
        </p:nvGrpSpPr>
        <p:grpSpPr>
          <a:xfrm>
            <a:off x="3997989" y="2514428"/>
            <a:ext cx="13680411" cy="6439072"/>
            <a:chOff x="0" y="0"/>
            <a:chExt cx="1729116" cy="419337"/>
          </a:xfrm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82690A5D-F1DC-36A0-6BD9-6A3F7219AD98}"/>
                </a:ext>
              </a:extLst>
            </p:cNvPr>
            <p:cNvSpPr/>
            <p:nvPr/>
          </p:nvSpPr>
          <p:spPr>
            <a:xfrm>
              <a:off x="0" y="0"/>
              <a:ext cx="1729116" cy="419337"/>
            </a:xfrm>
            <a:custGeom>
              <a:avLst/>
              <a:gdLst/>
              <a:ahLst/>
              <a:cxnLst/>
              <a:rect l="l" t="t" r="r" b="b"/>
              <a:pathLst>
                <a:path w="1729116" h="419337">
                  <a:moveTo>
                    <a:pt x="18868" y="0"/>
                  </a:moveTo>
                  <a:lnTo>
                    <a:pt x="1710249" y="0"/>
                  </a:lnTo>
                  <a:cubicBezTo>
                    <a:pt x="1715253" y="0"/>
                    <a:pt x="1720052" y="1988"/>
                    <a:pt x="1723590" y="5526"/>
                  </a:cubicBezTo>
                  <a:cubicBezTo>
                    <a:pt x="1727128" y="9065"/>
                    <a:pt x="1729116" y="13864"/>
                    <a:pt x="1729116" y="18868"/>
                  </a:cubicBezTo>
                  <a:lnTo>
                    <a:pt x="1729116" y="400470"/>
                  </a:lnTo>
                  <a:cubicBezTo>
                    <a:pt x="1729116" y="405474"/>
                    <a:pt x="1727128" y="410273"/>
                    <a:pt x="1723590" y="413811"/>
                  </a:cubicBezTo>
                  <a:cubicBezTo>
                    <a:pt x="1720052" y="417350"/>
                    <a:pt x="1715253" y="419337"/>
                    <a:pt x="1710249" y="419337"/>
                  </a:cubicBezTo>
                  <a:lnTo>
                    <a:pt x="18868" y="419337"/>
                  </a:lnTo>
                  <a:cubicBezTo>
                    <a:pt x="8447" y="419337"/>
                    <a:pt x="0" y="410890"/>
                    <a:pt x="0" y="400470"/>
                  </a:cubicBezTo>
                  <a:lnTo>
                    <a:pt x="0" y="18868"/>
                  </a:lnTo>
                  <a:cubicBezTo>
                    <a:pt x="0" y="13864"/>
                    <a:pt x="1988" y="9065"/>
                    <a:pt x="5526" y="5526"/>
                  </a:cubicBezTo>
                  <a:cubicBezTo>
                    <a:pt x="9065" y="1988"/>
                    <a:pt x="13864" y="0"/>
                    <a:pt x="188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84EB22BA-17E6-B8F1-1D95-1603C53999FC}"/>
                </a:ext>
              </a:extLst>
            </p:cNvPr>
            <p:cNvSpPr txBox="1"/>
            <p:nvPr/>
          </p:nvSpPr>
          <p:spPr>
            <a:xfrm>
              <a:off x="0" y="-47625"/>
              <a:ext cx="1729116" cy="466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>
                <a:latin typeface="Arial Nova Condensed" panose="020B0604020202020204" charset="0"/>
              </a:endParaRPr>
            </a:p>
          </p:txBody>
        </p:sp>
      </p:grpSp>
      <p:grpSp>
        <p:nvGrpSpPr>
          <p:cNvPr id="7" name="Group 26">
            <a:extLst>
              <a:ext uri="{FF2B5EF4-FFF2-40B4-BE49-F238E27FC236}">
                <a16:creationId xmlns:a16="http://schemas.microsoft.com/office/drawing/2014/main" id="{1D7BB5F1-5D37-5833-7059-A6A8CB047537}"/>
              </a:ext>
            </a:extLst>
          </p:cNvPr>
          <p:cNvGrpSpPr/>
          <p:nvPr/>
        </p:nvGrpSpPr>
        <p:grpSpPr>
          <a:xfrm rot="5400000">
            <a:off x="10013734" y="1987918"/>
            <a:ext cx="790322" cy="975415"/>
            <a:chOff x="0" y="0"/>
            <a:chExt cx="658564" cy="812800"/>
          </a:xfrm>
        </p:grpSpPr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1D491AA0-4B6B-8F57-0E1C-5E754D336D10}"/>
                </a:ext>
              </a:extLst>
            </p:cNvPr>
            <p:cNvSpPr/>
            <p:nvPr/>
          </p:nvSpPr>
          <p:spPr>
            <a:xfrm>
              <a:off x="0" y="0"/>
              <a:ext cx="658565" cy="812800"/>
            </a:xfrm>
            <a:custGeom>
              <a:avLst/>
              <a:gdLst/>
              <a:ahLst/>
              <a:cxnLst/>
              <a:rect l="l" t="t" r="r" b="b"/>
              <a:pathLst>
                <a:path w="658565" h="812800">
                  <a:moveTo>
                    <a:pt x="658565" y="406400"/>
                  </a:moveTo>
                  <a:lnTo>
                    <a:pt x="252164" y="0"/>
                  </a:lnTo>
                  <a:lnTo>
                    <a:pt x="252164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252164" y="609600"/>
                  </a:lnTo>
                  <a:lnTo>
                    <a:pt x="252164" y="812800"/>
                  </a:lnTo>
                  <a:lnTo>
                    <a:pt x="658565" y="406400"/>
                  </a:lnTo>
                  <a:close/>
                </a:path>
              </a:pathLst>
            </a:custGeom>
            <a:solidFill>
              <a:srgbClr val="B4CA9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TextBox 28">
              <a:extLst>
                <a:ext uri="{FF2B5EF4-FFF2-40B4-BE49-F238E27FC236}">
                  <a16:creationId xmlns:a16="http://schemas.microsoft.com/office/drawing/2014/main" id="{6BAD5F2A-5E1E-B96A-AB4E-273B3F5D794D}"/>
                </a:ext>
              </a:extLst>
            </p:cNvPr>
            <p:cNvSpPr txBox="1"/>
            <p:nvPr/>
          </p:nvSpPr>
          <p:spPr>
            <a:xfrm>
              <a:off x="0" y="155575"/>
              <a:ext cx="556964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 dirty="0">
                <a:latin typeface="Arial Nova Condensed" panose="020B0604020202020204" charset="0"/>
              </a:endParaRPr>
            </a:p>
          </p:txBody>
        </p:sp>
      </p:grpSp>
      <p:sp>
        <p:nvSpPr>
          <p:cNvPr id="18" name="Título 1">
            <a:extLst>
              <a:ext uri="{FF2B5EF4-FFF2-40B4-BE49-F238E27FC236}">
                <a16:creationId xmlns:a16="http://schemas.microsoft.com/office/drawing/2014/main" id="{138A890C-8148-7731-565D-0FA0B6B77ED0}"/>
              </a:ext>
            </a:extLst>
          </p:cNvPr>
          <p:cNvSpPr txBox="1">
            <a:spLocks/>
          </p:cNvSpPr>
          <p:nvPr/>
        </p:nvSpPr>
        <p:spPr>
          <a:xfrm>
            <a:off x="5642602" y="4375064"/>
            <a:ext cx="10134600" cy="2717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ALTA EN EL SISTEMA DE INFORMACIÓN DE LA UE</a:t>
            </a:r>
            <a:endParaRPr lang="es-ES" sz="7200" dirty="0"/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E0FB9747-AC71-254F-361B-52214C2282ED}"/>
              </a:ext>
            </a:extLst>
          </p:cNvPr>
          <p:cNvSpPr txBox="1">
            <a:spLocks/>
          </p:cNvSpPr>
          <p:nvPr/>
        </p:nvSpPr>
        <p:spPr>
          <a:xfrm>
            <a:off x="4940288" y="797259"/>
            <a:ext cx="4038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1: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8314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EED06-F289-9FEC-7BA7-5FCD403C6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36DA3B72-F245-2057-9E79-B8BB0E53CD50}"/>
              </a:ext>
            </a:extLst>
          </p:cNvPr>
          <p:cNvSpPr txBox="1"/>
          <p:nvPr/>
        </p:nvSpPr>
        <p:spPr>
          <a:xfrm>
            <a:off x="1482392" y="1257300"/>
            <a:ext cx="10099010" cy="692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14"/>
              </a:lnSpc>
            </a:pPr>
            <a:r>
              <a:rPr lang="en-US" sz="5013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SISTEMA DE INFORMACIÓN DE LA UE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929EDFF-4F49-7596-69B4-3C4327780AD2}"/>
              </a:ext>
            </a:extLst>
          </p:cNvPr>
          <p:cNvSpPr/>
          <p:nvPr/>
        </p:nvSpPr>
        <p:spPr>
          <a:xfrm>
            <a:off x="0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6C9464BE-ABAB-68FD-718D-5AD8C095F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700" y="2247900"/>
            <a:ext cx="13944600" cy="7843838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F2377D18-F2DA-D762-13DB-AC501D4A98F5}"/>
              </a:ext>
            </a:extLst>
          </p:cNvPr>
          <p:cNvSpPr/>
          <p:nvPr/>
        </p:nvSpPr>
        <p:spPr>
          <a:xfrm>
            <a:off x="10287000" y="5788819"/>
            <a:ext cx="2209800" cy="76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EAE32D0-F830-D746-23CF-A52531559A49}"/>
              </a:ext>
            </a:extLst>
          </p:cNvPr>
          <p:cNvSpPr/>
          <p:nvPr/>
        </p:nvSpPr>
        <p:spPr>
          <a:xfrm>
            <a:off x="6781800" y="6134100"/>
            <a:ext cx="1828800" cy="838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760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3CBDDC16-5E54-56E7-4E7E-578B48F7D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212" y="419100"/>
            <a:ext cx="17123575" cy="95535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8F8762-67D1-9C3A-4BC7-553E576A6157}"/>
              </a:ext>
            </a:extLst>
          </p:cNvPr>
          <p:cNvSpPr txBox="1">
            <a:spLocks/>
          </p:cNvSpPr>
          <p:nvPr/>
        </p:nvSpPr>
        <p:spPr>
          <a:xfrm>
            <a:off x="16521112" y="-381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1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027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27BC6-2BF1-90FF-9EDD-09B3847FD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1DA0982D-30D0-1EE4-AB91-7E9ABCB99170}"/>
              </a:ext>
            </a:extLst>
          </p:cNvPr>
          <p:cNvSpPr/>
          <p:nvPr/>
        </p:nvSpPr>
        <p:spPr>
          <a:xfrm rot="-5400000">
            <a:off x="-6731445" y="880721"/>
            <a:ext cx="12976787" cy="8894998"/>
          </a:xfrm>
          <a:custGeom>
            <a:avLst/>
            <a:gdLst/>
            <a:ahLst/>
            <a:cxnLst/>
            <a:rect l="l" t="t" r="r" b="b"/>
            <a:pathLst>
              <a:path w="12976787" h="8894998">
                <a:moveTo>
                  <a:pt x="0" y="0"/>
                </a:moveTo>
                <a:lnTo>
                  <a:pt x="12976788" y="0"/>
                </a:lnTo>
                <a:lnTo>
                  <a:pt x="12976788" y="8894998"/>
                </a:lnTo>
                <a:lnTo>
                  <a:pt x="0" y="8894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71A92F9D-80CF-E645-9E38-CAA45BB93FA1}"/>
              </a:ext>
            </a:extLst>
          </p:cNvPr>
          <p:cNvGrpSpPr/>
          <p:nvPr/>
        </p:nvGrpSpPr>
        <p:grpSpPr>
          <a:xfrm>
            <a:off x="0" y="0"/>
            <a:ext cx="3331240" cy="10288628"/>
            <a:chOff x="0" y="0"/>
            <a:chExt cx="516096" cy="159397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675DF7A-F2BD-FFF2-8B34-564E7464D515}"/>
                </a:ext>
              </a:extLst>
            </p:cNvPr>
            <p:cNvSpPr/>
            <p:nvPr/>
          </p:nvSpPr>
          <p:spPr>
            <a:xfrm>
              <a:off x="0" y="0"/>
              <a:ext cx="516096" cy="1593978"/>
            </a:xfrm>
            <a:custGeom>
              <a:avLst/>
              <a:gdLst/>
              <a:ahLst/>
              <a:cxnLst/>
              <a:rect l="l" t="t" r="r" b="b"/>
              <a:pathLst>
                <a:path w="516096" h="1593978">
                  <a:moveTo>
                    <a:pt x="0" y="0"/>
                  </a:moveTo>
                  <a:lnTo>
                    <a:pt x="516096" y="0"/>
                  </a:lnTo>
                  <a:lnTo>
                    <a:pt x="516096" y="1593978"/>
                  </a:lnTo>
                  <a:lnTo>
                    <a:pt x="0" y="1593978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CD59B88B-2554-9524-DEDD-DF205D01DB01}"/>
              </a:ext>
            </a:extLst>
          </p:cNvPr>
          <p:cNvSpPr/>
          <p:nvPr/>
        </p:nvSpPr>
        <p:spPr>
          <a:xfrm>
            <a:off x="-35473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30F34BD9-507E-4D85-5293-FAC5784777E9}"/>
              </a:ext>
            </a:extLst>
          </p:cNvPr>
          <p:cNvSpPr/>
          <p:nvPr/>
        </p:nvSpPr>
        <p:spPr>
          <a:xfrm rot="-5400000">
            <a:off x="15585663" y="90095"/>
            <a:ext cx="3434686" cy="2622317"/>
          </a:xfrm>
          <a:custGeom>
            <a:avLst/>
            <a:gdLst/>
            <a:ahLst/>
            <a:cxnLst/>
            <a:rect l="l" t="t" r="r" b="b"/>
            <a:pathLst>
              <a:path w="3434686" h="2622317">
                <a:moveTo>
                  <a:pt x="0" y="0"/>
                </a:moveTo>
                <a:lnTo>
                  <a:pt x="3434686" y="0"/>
                </a:lnTo>
                <a:lnTo>
                  <a:pt x="3434686" y="2622318"/>
                </a:lnTo>
                <a:lnTo>
                  <a:pt x="0" y="262231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1B6C686F-448A-DE75-4B65-F4AE1C20718F}"/>
              </a:ext>
            </a:extLst>
          </p:cNvPr>
          <p:cNvSpPr txBox="1"/>
          <p:nvPr/>
        </p:nvSpPr>
        <p:spPr>
          <a:xfrm>
            <a:off x="4091245" y="352308"/>
            <a:ext cx="11373280" cy="705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4"/>
              </a:lnSpc>
            </a:pPr>
            <a:r>
              <a:rPr lang="es-ES" sz="5013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Reglamento EUDR </a:t>
            </a:r>
          </a:p>
        </p:txBody>
      </p:sp>
      <p:grpSp>
        <p:nvGrpSpPr>
          <p:cNvPr id="53" name="Grupo 52">
            <a:extLst>
              <a:ext uri="{FF2B5EF4-FFF2-40B4-BE49-F238E27FC236}">
                <a16:creationId xmlns:a16="http://schemas.microsoft.com/office/drawing/2014/main" id="{CD4613FB-DB80-9848-8A28-302E5DAF0EA9}"/>
              </a:ext>
            </a:extLst>
          </p:cNvPr>
          <p:cNvGrpSpPr/>
          <p:nvPr/>
        </p:nvGrpSpPr>
        <p:grpSpPr>
          <a:xfrm>
            <a:off x="3940626" y="2247721"/>
            <a:ext cx="13792734" cy="3169623"/>
            <a:chOff x="3950163" y="1853744"/>
            <a:chExt cx="13792734" cy="3169623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2F81032E-6771-C180-8203-5C7280606D22}"/>
                </a:ext>
              </a:extLst>
            </p:cNvPr>
            <p:cNvGrpSpPr/>
            <p:nvPr/>
          </p:nvGrpSpPr>
          <p:grpSpPr>
            <a:xfrm>
              <a:off x="3950163" y="1853744"/>
              <a:ext cx="13792734" cy="3169623"/>
              <a:chOff x="3894702" y="4941595"/>
              <a:chExt cx="13792734" cy="3169623"/>
            </a:xfrm>
          </p:grpSpPr>
          <p:grpSp>
            <p:nvGrpSpPr>
              <p:cNvPr id="21" name="Group 21">
                <a:extLst>
                  <a:ext uri="{FF2B5EF4-FFF2-40B4-BE49-F238E27FC236}">
                    <a16:creationId xmlns:a16="http://schemas.microsoft.com/office/drawing/2014/main" id="{73F5191F-DCBE-4B26-8558-3E5AB50BACE8}"/>
                  </a:ext>
                </a:extLst>
              </p:cNvPr>
              <p:cNvGrpSpPr/>
              <p:nvPr/>
            </p:nvGrpSpPr>
            <p:grpSpPr>
              <a:xfrm>
                <a:off x="4208634" y="4941595"/>
                <a:ext cx="3756989" cy="616498"/>
                <a:chOff x="0" y="-47625"/>
                <a:chExt cx="989495" cy="162370"/>
              </a:xfrm>
            </p:grpSpPr>
            <p:sp>
              <p:nvSpPr>
                <p:cNvPr id="22" name="Freeform 22">
                  <a:extLst>
                    <a:ext uri="{FF2B5EF4-FFF2-40B4-BE49-F238E27FC236}">
                      <a16:creationId xmlns:a16="http://schemas.microsoft.com/office/drawing/2014/main" id="{D0279E68-30E3-CF1A-DD71-18A88E6298A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522615" cy="114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495" h="114745">
                      <a:moveTo>
                        <a:pt x="41213" y="0"/>
                      </a:moveTo>
                      <a:lnTo>
                        <a:pt x="948282" y="0"/>
                      </a:lnTo>
                      <a:cubicBezTo>
                        <a:pt x="971043" y="0"/>
                        <a:pt x="989495" y="18452"/>
                        <a:pt x="989495" y="41213"/>
                      </a:cubicBezTo>
                      <a:lnTo>
                        <a:pt x="989495" y="73531"/>
                      </a:lnTo>
                      <a:cubicBezTo>
                        <a:pt x="989495" y="84462"/>
                        <a:pt x="985153" y="94945"/>
                        <a:pt x="977424" y="102674"/>
                      </a:cubicBezTo>
                      <a:cubicBezTo>
                        <a:pt x="969695" y="110403"/>
                        <a:pt x="959212" y="114745"/>
                        <a:pt x="948282" y="114745"/>
                      </a:cubicBezTo>
                      <a:lnTo>
                        <a:pt x="41213" y="114745"/>
                      </a:lnTo>
                      <a:cubicBezTo>
                        <a:pt x="30283" y="114745"/>
                        <a:pt x="19800" y="110403"/>
                        <a:pt x="12071" y="102674"/>
                      </a:cubicBezTo>
                      <a:cubicBezTo>
                        <a:pt x="4342" y="94945"/>
                        <a:pt x="0" y="84462"/>
                        <a:pt x="0" y="73531"/>
                      </a:cubicBezTo>
                      <a:lnTo>
                        <a:pt x="0" y="41213"/>
                      </a:lnTo>
                      <a:cubicBezTo>
                        <a:pt x="0" y="30283"/>
                        <a:pt x="4342" y="19800"/>
                        <a:pt x="12071" y="12071"/>
                      </a:cubicBezTo>
                      <a:cubicBezTo>
                        <a:pt x="19800" y="4342"/>
                        <a:pt x="30283" y="0"/>
                        <a:pt x="41213" y="0"/>
                      </a:cubicBezTo>
                      <a:close/>
                    </a:path>
                  </a:pathLst>
                </a:custGeom>
                <a:solidFill>
                  <a:srgbClr val="386749"/>
                </a:solidFill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3" name="TextBox 23">
                  <a:extLst>
                    <a:ext uri="{FF2B5EF4-FFF2-40B4-BE49-F238E27FC236}">
                      <a16:creationId xmlns:a16="http://schemas.microsoft.com/office/drawing/2014/main" id="{A13DF9BB-5234-7F34-DD18-F30656798E2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989495" cy="16237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360"/>
                    </a:lnSpc>
                  </a:pPr>
                  <a:endParaRPr lang="es-ES">
                    <a:latin typeface="Arial Nova Condensed" panose="020B0604020202020204" charset="0"/>
                  </a:endParaRPr>
                </a:p>
              </p:txBody>
            </p:sp>
          </p:grpSp>
          <p:grpSp>
            <p:nvGrpSpPr>
              <p:cNvPr id="24" name="Group 24">
                <a:extLst>
                  <a:ext uri="{FF2B5EF4-FFF2-40B4-BE49-F238E27FC236}">
                    <a16:creationId xmlns:a16="http://schemas.microsoft.com/office/drawing/2014/main" id="{D56C5C3B-FD5E-E0D1-913E-0117C3BC3916}"/>
                  </a:ext>
                </a:extLst>
              </p:cNvPr>
              <p:cNvGrpSpPr/>
              <p:nvPr/>
            </p:nvGrpSpPr>
            <p:grpSpPr>
              <a:xfrm>
                <a:off x="4208630" y="5288569"/>
                <a:ext cx="13478806" cy="2822649"/>
                <a:chOff x="-1" y="-57150"/>
                <a:chExt cx="3549974" cy="637540"/>
              </a:xfrm>
            </p:grpSpPr>
            <p:sp>
              <p:nvSpPr>
                <p:cNvPr id="25" name="Freeform 25">
                  <a:extLst>
                    <a:ext uri="{FF2B5EF4-FFF2-40B4-BE49-F238E27FC236}">
                      <a16:creationId xmlns:a16="http://schemas.microsoft.com/office/drawing/2014/main" id="{28033D8F-2701-62D1-3A74-8AF8AD1A2FB4}"/>
                    </a:ext>
                  </a:extLst>
                </p:cNvPr>
                <p:cNvSpPr/>
                <p:nvPr/>
              </p:nvSpPr>
              <p:spPr>
                <a:xfrm>
                  <a:off x="-1" y="44216"/>
                  <a:ext cx="3549972" cy="536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972" h="536174">
                      <a:moveTo>
                        <a:pt x="11488" y="0"/>
                      </a:moveTo>
                      <a:lnTo>
                        <a:pt x="3538485" y="0"/>
                      </a:lnTo>
                      <a:cubicBezTo>
                        <a:pt x="3541532" y="0"/>
                        <a:pt x="3544453" y="1210"/>
                        <a:pt x="3546608" y="3365"/>
                      </a:cubicBezTo>
                      <a:cubicBezTo>
                        <a:pt x="3548762" y="5519"/>
                        <a:pt x="3549972" y="8441"/>
                        <a:pt x="3549972" y="11488"/>
                      </a:cubicBezTo>
                      <a:lnTo>
                        <a:pt x="3549972" y="524687"/>
                      </a:lnTo>
                      <a:cubicBezTo>
                        <a:pt x="3549972" y="527733"/>
                        <a:pt x="3548762" y="530655"/>
                        <a:pt x="3546608" y="532810"/>
                      </a:cubicBezTo>
                      <a:cubicBezTo>
                        <a:pt x="3544453" y="534964"/>
                        <a:pt x="3541532" y="536174"/>
                        <a:pt x="3538485" y="536174"/>
                      </a:cubicBezTo>
                      <a:lnTo>
                        <a:pt x="11488" y="536174"/>
                      </a:lnTo>
                      <a:cubicBezTo>
                        <a:pt x="8441" y="536174"/>
                        <a:pt x="5519" y="534964"/>
                        <a:pt x="3365" y="532810"/>
                      </a:cubicBezTo>
                      <a:cubicBezTo>
                        <a:pt x="1210" y="530655"/>
                        <a:pt x="0" y="527733"/>
                        <a:pt x="0" y="524687"/>
                      </a:cubicBezTo>
                      <a:lnTo>
                        <a:pt x="0" y="11488"/>
                      </a:lnTo>
                      <a:cubicBezTo>
                        <a:pt x="0" y="8441"/>
                        <a:pt x="1210" y="5519"/>
                        <a:pt x="3365" y="3365"/>
                      </a:cubicBezTo>
                      <a:cubicBezTo>
                        <a:pt x="5519" y="1210"/>
                        <a:pt x="8441" y="0"/>
                        <a:pt x="11488" y="0"/>
                      </a:cubicBezTo>
                      <a:close/>
                    </a:path>
                  </a:pathLst>
                </a:custGeom>
                <a:solidFill>
                  <a:srgbClr val="F5F8EE">
                    <a:alpha val="81961"/>
                  </a:srgbClr>
                </a:solidFill>
                <a:ln w="19050" cap="sq">
                  <a:solidFill>
                    <a:srgbClr val="000000">
                      <a:alpha val="81961"/>
                    </a:srgbClr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6" name="TextBox 26">
                  <a:extLst>
                    <a:ext uri="{FF2B5EF4-FFF2-40B4-BE49-F238E27FC236}">
                      <a16:creationId xmlns:a16="http://schemas.microsoft.com/office/drawing/2014/main" id="{86FF77DB-3338-E095-65DC-7DBA8FF5FB26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3549973" cy="59332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3500"/>
                    </a:lnSpc>
                    <a:spcBef>
                      <a:spcPct val="0"/>
                    </a:spcBef>
                  </a:pPr>
                  <a:endParaRPr lang="es-ES">
                    <a:latin typeface="Arial Nova Condensed" panose="020B0604020202020204" charset="0"/>
                  </a:endParaRPr>
                </a:p>
              </p:txBody>
            </p:sp>
          </p:grpSp>
          <p:grpSp>
            <p:nvGrpSpPr>
              <p:cNvPr id="27" name="Group 27">
                <a:extLst>
                  <a:ext uri="{FF2B5EF4-FFF2-40B4-BE49-F238E27FC236}">
                    <a16:creationId xmlns:a16="http://schemas.microsoft.com/office/drawing/2014/main" id="{0E00D98A-BAF0-F6DD-B49B-5D54EA5788B3}"/>
                  </a:ext>
                </a:extLst>
              </p:cNvPr>
              <p:cNvGrpSpPr/>
              <p:nvPr/>
            </p:nvGrpSpPr>
            <p:grpSpPr>
              <a:xfrm>
                <a:off x="3894702" y="5122421"/>
                <a:ext cx="636236" cy="636236"/>
                <a:chOff x="0" y="0"/>
                <a:chExt cx="812800" cy="812800"/>
              </a:xfrm>
            </p:grpSpPr>
            <p:sp>
              <p:nvSpPr>
                <p:cNvPr id="28" name="Freeform 28">
                  <a:extLst>
                    <a:ext uri="{FF2B5EF4-FFF2-40B4-BE49-F238E27FC236}">
                      <a16:creationId xmlns:a16="http://schemas.microsoft.com/office/drawing/2014/main" id="{A7C4CFAD-4BC6-2C97-549B-5EAF57DFD52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CFFFB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9" name="TextBox 29">
                  <a:extLst>
                    <a:ext uri="{FF2B5EF4-FFF2-40B4-BE49-F238E27FC236}">
                      <a16:creationId xmlns:a16="http://schemas.microsoft.com/office/drawing/2014/main" id="{9687E166-8A8A-3BA8-B520-D0ABD5C4063D}"/>
                    </a:ext>
                  </a:extLst>
                </p:cNvPr>
                <p:cNvSpPr txBox="1"/>
                <p:nvPr/>
              </p:nvSpPr>
              <p:spPr>
                <a:xfrm>
                  <a:off x="76200" y="28575"/>
                  <a:ext cx="660400" cy="7080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360"/>
                    </a:lnSpc>
                  </a:pPr>
                  <a:endParaRPr lang="es-ES">
                    <a:latin typeface="Arial Nova Condensed" panose="020B0604020202020204" charset="0"/>
                  </a:endParaRPr>
                </a:p>
              </p:txBody>
            </p:sp>
          </p:grpSp>
          <p:sp>
            <p:nvSpPr>
              <p:cNvPr id="48" name="TextBox 48">
                <a:extLst>
                  <a:ext uri="{FF2B5EF4-FFF2-40B4-BE49-F238E27FC236}">
                    <a16:creationId xmlns:a16="http://schemas.microsoft.com/office/drawing/2014/main" id="{0B45AA35-AAD6-AC34-28F7-56E0413DD1D0}"/>
                  </a:ext>
                </a:extLst>
              </p:cNvPr>
              <p:cNvSpPr txBox="1"/>
              <p:nvPr/>
            </p:nvSpPr>
            <p:spPr>
              <a:xfrm>
                <a:off x="4667572" y="5153354"/>
                <a:ext cx="2676720" cy="34778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3118"/>
                  </a:lnSpc>
                </a:pPr>
                <a:r>
                  <a:rPr lang="es-ES" sz="1713" b="1" dirty="0">
                    <a:solidFill>
                      <a:srgbClr val="FFFFFF"/>
                    </a:solidFill>
                    <a:latin typeface="Arial Nova Condensed" panose="020B0604020202020204" charset="0"/>
                    <a:ea typeface="Arial Nova Condensed Bold"/>
                    <a:cs typeface="Arial Nova Condensed Bold"/>
                    <a:sym typeface="Arial Nova Condensed Bold"/>
                  </a:rPr>
                  <a:t>TEXTO ACTUAL</a:t>
                </a:r>
              </a:p>
            </p:txBody>
          </p:sp>
          <p:sp>
            <p:nvSpPr>
              <p:cNvPr id="49" name="TextBox 49">
                <a:extLst>
                  <a:ext uri="{FF2B5EF4-FFF2-40B4-BE49-F238E27FC236}">
                    <a16:creationId xmlns:a16="http://schemas.microsoft.com/office/drawing/2014/main" id="{56AE1601-33EC-EE1A-792A-A8DD6088470D}"/>
                  </a:ext>
                </a:extLst>
              </p:cNvPr>
              <p:cNvSpPr txBox="1"/>
              <p:nvPr/>
            </p:nvSpPr>
            <p:spPr>
              <a:xfrm>
                <a:off x="4761336" y="5767643"/>
                <a:ext cx="12792451" cy="19872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4003"/>
                  </a:lnSpc>
                </a:pPr>
                <a:r>
                  <a:rPr lang="es-ES" sz="2199" dirty="0">
                    <a:solidFill>
                      <a:srgbClr val="000000"/>
                    </a:solidFill>
                    <a:latin typeface="Arial Nova Condensed" panose="020B0604020202020204" charset="0"/>
                    <a:ea typeface="Arial Nova Condensed"/>
                    <a:cs typeface="Arial Nova Condensed"/>
                    <a:sym typeface="Arial Nova Condensed"/>
                    <a:hlinkClick r:id="rId7"/>
                  </a:rPr>
                  <a:t>Reglamento (UE) 2023/1115 </a:t>
                </a:r>
                <a:r>
                  <a:rPr lang="es-ES" sz="2199" dirty="0">
                    <a:solidFill>
                      <a:srgbClr val="000000"/>
                    </a:solidFill>
                    <a:latin typeface="Arial Nova Condensed" panose="020B0604020202020204" charset="0"/>
                    <a:ea typeface="Arial Nova Condensed"/>
                    <a:cs typeface="Arial Nova Condensed"/>
                    <a:sym typeface="Arial Nova Condensed"/>
                  </a:rPr>
                  <a:t>del Parlamento Europeo y del Consejo, de 31 de mayo de 2023, relativo a la comercialización en el mercado de la Unión y a la exportación desde la Unión de determinadas materias primas y productos asociados a la deforestación y la degradación forestal, y por el que se deroga el Reglamento (UE) </a:t>
                </a:r>
                <a:r>
                  <a:rPr lang="es-ES" sz="2199" dirty="0" err="1">
                    <a:solidFill>
                      <a:srgbClr val="000000"/>
                    </a:solidFill>
                    <a:latin typeface="Arial Nova Condensed" panose="020B0604020202020204" charset="0"/>
                    <a:ea typeface="Arial Nova Condensed"/>
                    <a:cs typeface="Arial Nova Condensed"/>
                    <a:sym typeface="Arial Nova Condensed"/>
                  </a:rPr>
                  <a:t>n.o</a:t>
                </a:r>
                <a:r>
                  <a:rPr lang="es-ES" sz="2199" dirty="0">
                    <a:solidFill>
                      <a:srgbClr val="000000"/>
                    </a:solidFill>
                    <a:latin typeface="Arial Nova Condensed" panose="020B0604020202020204" charset="0"/>
                    <a:ea typeface="Arial Nova Condensed"/>
                    <a:cs typeface="Arial Nova Condensed"/>
                    <a:sym typeface="Arial Nova Condensed"/>
                  </a:rPr>
                  <a:t> 995/2010.</a:t>
                </a:r>
              </a:p>
            </p:txBody>
          </p:sp>
        </p:grpSp>
        <p:sp>
          <p:nvSpPr>
            <p:cNvPr id="2" name="Freeform 45">
              <a:extLst>
                <a:ext uri="{FF2B5EF4-FFF2-40B4-BE49-F238E27FC236}">
                  <a16:creationId xmlns:a16="http://schemas.microsoft.com/office/drawing/2014/main" id="{94749F61-F255-7EDF-1941-AE97505F99E6}"/>
                </a:ext>
              </a:extLst>
            </p:cNvPr>
            <p:cNvSpPr/>
            <p:nvPr/>
          </p:nvSpPr>
          <p:spPr>
            <a:xfrm>
              <a:off x="4084767" y="2160944"/>
              <a:ext cx="310307" cy="387884"/>
            </a:xfrm>
            <a:custGeom>
              <a:avLst/>
              <a:gdLst/>
              <a:ahLst/>
              <a:cxnLst/>
              <a:rect l="l" t="t" r="r" b="b"/>
              <a:pathLst>
                <a:path w="310307" h="387884">
                  <a:moveTo>
                    <a:pt x="0" y="0"/>
                  </a:moveTo>
                  <a:lnTo>
                    <a:pt x="310306" y="0"/>
                  </a:lnTo>
                  <a:lnTo>
                    <a:pt x="310306" y="387884"/>
                  </a:lnTo>
                  <a:lnTo>
                    <a:pt x="0" y="387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AutoShape 30">
              <a:extLst>
                <a:ext uri="{FF2B5EF4-FFF2-40B4-BE49-F238E27FC236}">
                  <a16:creationId xmlns:a16="http://schemas.microsoft.com/office/drawing/2014/main" id="{4CB4E3A1-1A5E-F2EF-6845-8B18BD432B33}"/>
                </a:ext>
              </a:extLst>
            </p:cNvPr>
            <p:cNvSpPr/>
            <p:nvPr/>
          </p:nvSpPr>
          <p:spPr>
            <a:xfrm>
              <a:off x="4367601" y="2965546"/>
              <a:ext cx="305346" cy="0"/>
            </a:xfrm>
            <a:prstGeom prst="line">
              <a:avLst/>
            </a:prstGeom>
            <a:ln w="28575" cap="flat">
              <a:solidFill>
                <a:srgbClr val="75A185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D578BC37-35F8-0992-22C6-A7CD817776C5}"/>
              </a:ext>
            </a:extLst>
          </p:cNvPr>
          <p:cNvGrpSpPr/>
          <p:nvPr/>
        </p:nvGrpSpPr>
        <p:grpSpPr>
          <a:xfrm>
            <a:off x="3940630" y="5970990"/>
            <a:ext cx="13792734" cy="2973861"/>
            <a:chOff x="3950163" y="1853744"/>
            <a:chExt cx="13792734" cy="2973861"/>
          </a:xfrm>
        </p:grpSpPr>
        <p:sp>
          <p:nvSpPr>
            <p:cNvPr id="55" name="AutoShape 30">
              <a:extLst>
                <a:ext uri="{FF2B5EF4-FFF2-40B4-BE49-F238E27FC236}">
                  <a16:creationId xmlns:a16="http://schemas.microsoft.com/office/drawing/2014/main" id="{40167BB8-D279-1E7E-2683-BFC0E15A8EB6}"/>
                </a:ext>
              </a:extLst>
            </p:cNvPr>
            <p:cNvSpPr/>
            <p:nvPr/>
          </p:nvSpPr>
          <p:spPr>
            <a:xfrm>
              <a:off x="4367601" y="2965546"/>
              <a:ext cx="305346" cy="0"/>
            </a:xfrm>
            <a:prstGeom prst="line">
              <a:avLst/>
            </a:prstGeom>
            <a:ln w="28575" cap="flat">
              <a:solidFill>
                <a:srgbClr val="75A185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6" name="AutoShape 31">
              <a:extLst>
                <a:ext uri="{FF2B5EF4-FFF2-40B4-BE49-F238E27FC236}">
                  <a16:creationId xmlns:a16="http://schemas.microsoft.com/office/drawing/2014/main" id="{4E64A899-BCE8-5BC1-CC2C-EA1C9109DD34}"/>
                </a:ext>
              </a:extLst>
            </p:cNvPr>
            <p:cNvSpPr/>
            <p:nvPr/>
          </p:nvSpPr>
          <p:spPr>
            <a:xfrm>
              <a:off x="4368099" y="4479227"/>
              <a:ext cx="305346" cy="0"/>
            </a:xfrm>
            <a:prstGeom prst="line">
              <a:avLst/>
            </a:prstGeom>
            <a:ln w="28575" cap="flat">
              <a:solidFill>
                <a:srgbClr val="75A185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id="{0FDD0FF0-4DB2-8CC9-F142-3EEA34EFC362}"/>
                </a:ext>
              </a:extLst>
            </p:cNvPr>
            <p:cNvGrpSpPr/>
            <p:nvPr/>
          </p:nvGrpSpPr>
          <p:grpSpPr>
            <a:xfrm>
              <a:off x="3950163" y="1853744"/>
              <a:ext cx="13792734" cy="2973861"/>
              <a:chOff x="3894702" y="4941595"/>
              <a:chExt cx="13792734" cy="2973861"/>
            </a:xfrm>
          </p:grpSpPr>
          <p:grpSp>
            <p:nvGrpSpPr>
              <p:cNvPr id="59" name="Group 21">
                <a:extLst>
                  <a:ext uri="{FF2B5EF4-FFF2-40B4-BE49-F238E27FC236}">
                    <a16:creationId xmlns:a16="http://schemas.microsoft.com/office/drawing/2014/main" id="{19ECB841-5581-A8FC-15E6-88EBEF4F6577}"/>
                  </a:ext>
                </a:extLst>
              </p:cNvPr>
              <p:cNvGrpSpPr/>
              <p:nvPr/>
            </p:nvGrpSpPr>
            <p:grpSpPr>
              <a:xfrm>
                <a:off x="4208634" y="4941595"/>
                <a:ext cx="4498910" cy="616498"/>
                <a:chOff x="0" y="-47625"/>
                <a:chExt cx="1184898" cy="162370"/>
              </a:xfrm>
            </p:grpSpPr>
            <p:sp>
              <p:nvSpPr>
                <p:cNvPr id="68" name="Freeform 22">
                  <a:extLst>
                    <a:ext uri="{FF2B5EF4-FFF2-40B4-BE49-F238E27FC236}">
                      <a16:creationId xmlns:a16="http://schemas.microsoft.com/office/drawing/2014/main" id="{E6F0E788-379F-D291-DC85-999349C6567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84898" cy="114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495" h="114745">
                      <a:moveTo>
                        <a:pt x="41213" y="0"/>
                      </a:moveTo>
                      <a:lnTo>
                        <a:pt x="948282" y="0"/>
                      </a:lnTo>
                      <a:cubicBezTo>
                        <a:pt x="971043" y="0"/>
                        <a:pt x="989495" y="18452"/>
                        <a:pt x="989495" y="41213"/>
                      </a:cubicBezTo>
                      <a:lnTo>
                        <a:pt x="989495" y="73531"/>
                      </a:lnTo>
                      <a:cubicBezTo>
                        <a:pt x="989495" y="84462"/>
                        <a:pt x="985153" y="94945"/>
                        <a:pt x="977424" y="102674"/>
                      </a:cubicBezTo>
                      <a:cubicBezTo>
                        <a:pt x="969695" y="110403"/>
                        <a:pt x="959212" y="114745"/>
                        <a:pt x="948282" y="114745"/>
                      </a:cubicBezTo>
                      <a:lnTo>
                        <a:pt x="41213" y="114745"/>
                      </a:lnTo>
                      <a:cubicBezTo>
                        <a:pt x="30283" y="114745"/>
                        <a:pt x="19800" y="110403"/>
                        <a:pt x="12071" y="102674"/>
                      </a:cubicBezTo>
                      <a:cubicBezTo>
                        <a:pt x="4342" y="94945"/>
                        <a:pt x="0" y="84462"/>
                        <a:pt x="0" y="73531"/>
                      </a:cubicBezTo>
                      <a:lnTo>
                        <a:pt x="0" y="41213"/>
                      </a:lnTo>
                      <a:cubicBezTo>
                        <a:pt x="0" y="30283"/>
                        <a:pt x="4342" y="19800"/>
                        <a:pt x="12071" y="12071"/>
                      </a:cubicBezTo>
                      <a:cubicBezTo>
                        <a:pt x="19800" y="4342"/>
                        <a:pt x="30283" y="0"/>
                        <a:pt x="41213" y="0"/>
                      </a:cubicBezTo>
                      <a:close/>
                    </a:path>
                  </a:pathLst>
                </a:custGeom>
                <a:solidFill>
                  <a:srgbClr val="386749"/>
                </a:solidFill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69" name="TextBox 23">
                  <a:extLst>
                    <a:ext uri="{FF2B5EF4-FFF2-40B4-BE49-F238E27FC236}">
                      <a16:creationId xmlns:a16="http://schemas.microsoft.com/office/drawing/2014/main" id="{22985897-9E60-841B-9A64-E576A6E9D54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989495" cy="16237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360"/>
                    </a:lnSpc>
                  </a:pPr>
                  <a:endParaRPr lang="es-ES">
                    <a:latin typeface="Arial Nova Condensed" panose="020B0604020202020204" charset="0"/>
                  </a:endParaRPr>
                </a:p>
              </p:txBody>
            </p:sp>
          </p:grpSp>
          <p:grpSp>
            <p:nvGrpSpPr>
              <p:cNvPr id="60" name="Group 24">
                <a:extLst>
                  <a:ext uri="{FF2B5EF4-FFF2-40B4-BE49-F238E27FC236}">
                    <a16:creationId xmlns:a16="http://schemas.microsoft.com/office/drawing/2014/main" id="{DD8338DA-E0F6-A4BC-C12B-F34E82CA4C25}"/>
                  </a:ext>
                </a:extLst>
              </p:cNvPr>
              <p:cNvGrpSpPr/>
              <p:nvPr/>
            </p:nvGrpSpPr>
            <p:grpSpPr>
              <a:xfrm>
                <a:off x="4208634" y="5541595"/>
                <a:ext cx="13478802" cy="2373861"/>
                <a:chOff x="0" y="0"/>
                <a:chExt cx="3549973" cy="536174"/>
              </a:xfrm>
            </p:grpSpPr>
            <p:sp>
              <p:nvSpPr>
                <p:cNvPr id="66" name="Freeform 25">
                  <a:extLst>
                    <a:ext uri="{FF2B5EF4-FFF2-40B4-BE49-F238E27FC236}">
                      <a16:creationId xmlns:a16="http://schemas.microsoft.com/office/drawing/2014/main" id="{D3207198-26F2-4BB7-5A4C-8879525CBF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549972" cy="536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972" h="536174">
                      <a:moveTo>
                        <a:pt x="11488" y="0"/>
                      </a:moveTo>
                      <a:lnTo>
                        <a:pt x="3538485" y="0"/>
                      </a:lnTo>
                      <a:cubicBezTo>
                        <a:pt x="3541532" y="0"/>
                        <a:pt x="3544453" y="1210"/>
                        <a:pt x="3546608" y="3365"/>
                      </a:cubicBezTo>
                      <a:cubicBezTo>
                        <a:pt x="3548762" y="5519"/>
                        <a:pt x="3549972" y="8441"/>
                        <a:pt x="3549972" y="11488"/>
                      </a:cubicBezTo>
                      <a:lnTo>
                        <a:pt x="3549972" y="524687"/>
                      </a:lnTo>
                      <a:cubicBezTo>
                        <a:pt x="3549972" y="527733"/>
                        <a:pt x="3548762" y="530655"/>
                        <a:pt x="3546608" y="532810"/>
                      </a:cubicBezTo>
                      <a:cubicBezTo>
                        <a:pt x="3544453" y="534964"/>
                        <a:pt x="3541532" y="536174"/>
                        <a:pt x="3538485" y="536174"/>
                      </a:cubicBezTo>
                      <a:lnTo>
                        <a:pt x="11488" y="536174"/>
                      </a:lnTo>
                      <a:cubicBezTo>
                        <a:pt x="8441" y="536174"/>
                        <a:pt x="5519" y="534964"/>
                        <a:pt x="3365" y="532810"/>
                      </a:cubicBezTo>
                      <a:cubicBezTo>
                        <a:pt x="1210" y="530655"/>
                        <a:pt x="0" y="527733"/>
                        <a:pt x="0" y="524687"/>
                      </a:cubicBezTo>
                      <a:lnTo>
                        <a:pt x="0" y="11488"/>
                      </a:lnTo>
                      <a:cubicBezTo>
                        <a:pt x="0" y="8441"/>
                        <a:pt x="1210" y="5519"/>
                        <a:pt x="3365" y="3365"/>
                      </a:cubicBezTo>
                      <a:cubicBezTo>
                        <a:pt x="5519" y="1210"/>
                        <a:pt x="8441" y="0"/>
                        <a:pt x="11488" y="0"/>
                      </a:cubicBezTo>
                      <a:close/>
                    </a:path>
                  </a:pathLst>
                </a:custGeom>
                <a:solidFill>
                  <a:srgbClr val="F5F8EE">
                    <a:alpha val="81961"/>
                  </a:srgbClr>
                </a:solidFill>
                <a:ln w="19050" cap="sq">
                  <a:solidFill>
                    <a:srgbClr val="000000">
                      <a:alpha val="81961"/>
                    </a:srgbClr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67" name="TextBox 26">
                  <a:extLst>
                    <a:ext uri="{FF2B5EF4-FFF2-40B4-BE49-F238E27FC236}">
                      <a16:creationId xmlns:a16="http://schemas.microsoft.com/office/drawing/2014/main" id="{79C5F9D8-E2A2-73D2-1DB7-F86DB5D02B6B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3549973" cy="59332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3500"/>
                    </a:lnSpc>
                    <a:spcBef>
                      <a:spcPct val="0"/>
                    </a:spcBef>
                  </a:pPr>
                  <a:endParaRPr lang="es-ES">
                    <a:latin typeface="Arial Nova Condensed" panose="020B0604020202020204" charset="0"/>
                  </a:endParaRPr>
                </a:p>
              </p:txBody>
            </p:sp>
          </p:grpSp>
          <p:grpSp>
            <p:nvGrpSpPr>
              <p:cNvPr id="61" name="Group 27">
                <a:extLst>
                  <a:ext uri="{FF2B5EF4-FFF2-40B4-BE49-F238E27FC236}">
                    <a16:creationId xmlns:a16="http://schemas.microsoft.com/office/drawing/2014/main" id="{F2251F94-2ED6-7C56-F5BD-65C8DB77924B}"/>
                  </a:ext>
                </a:extLst>
              </p:cNvPr>
              <p:cNvGrpSpPr/>
              <p:nvPr/>
            </p:nvGrpSpPr>
            <p:grpSpPr>
              <a:xfrm>
                <a:off x="3894702" y="5122421"/>
                <a:ext cx="636236" cy="636236"/>
                <a:chOff x="0" y="0"/>
                <a:chExt cx="812800" cy="812800"/>
              </a:xfrm>
            </p:grpSpPr>
            <p:sp>
              <p:nvSpPr>
                <p:cNvPr id="64" name="Freeform 28">
                  <a:extLst>
                    <a:ext uri="{FF2B5EF4-FFF2-40B4-BE49-F238E27FC236}">
                      <a16:creationId xmlns:a16="http://schemas.microsoft.com/office/drawing/2014/main" id="{AD07F734-6AC8-53A1-4B30-A84A3925E7B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CFFFB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65" name="TextBox 29">
                  <a:extLst>
                    <a:ext uri="{FF2B5EF4-FFF2-40B4-BE49-F238E27FC236}">
                      <a16:creationId xmlns:a16="http://schemas.microsoft.com/office/drawing/2014/main" id="{D3889A0F-23F6-67D2-48F1-AEAD58CE1881}"/>
                    </a:ext>
                  </a:extLst>
                </p:cNvPr>
                <p:cNvSpPr txBox="1"/>
                <p:nvPr/>
              </p:nvSpPr>
              <p:spPr>
                <a:xfrm>
                  <a:off x="76200" y="28575"/>
                  <a:ext cx="660400" cy="7080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360"/>
                    </a:lnSpc>
                  </a:pPr>
                  <a:endParaRPr lang="es-ES">
                    <a:latin typeface="Arial Nova Condensed" panose="020B0604020202020204" charset="0"/>
                  </a:endParaRPr>
                </a:p>
              </p:txBody>
            </p:sp>
          </p:grpSp>
          <p:sp>
            <p:nvSpPr>
              <p:cNvPr id="62" name="TextBox 48">
                <a:extLst>
                  <a:ext uri="{FF2B5EF4-FFF2-40B4-BE49-F238E27FC236}">
                    <a16:creationId xmlns:a16="http://schemas.microsoft.com/office/drawing/2014/main" id="{6689E998-BA7A-EFDF-8EB8-255FB5DBCFF1}"/>
                  </a:ext>
                </a:extLst>
              </p:cNvPr>
              <p:cNvSpPr txBox="1"/>
              <p:nvPr/>
            </p:nvSpPr>
            <p:spPr>
              <a:xfrm>
                <a:off x="4667572" y="5153354"/>
                <a:ext cx="4171970" cy="34778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3118"/>
                  </a:lnSpc>
                </a:pPr>
                <a:r>
                  <a:rPr lang="es-ES" sz="1713" b="1" dirty="0">
                    <a:solidFill>
                      <a:srgbClr val="FFFFFF"/>
                    </a:solidFill>
                    <a:latin typeface="Arial Nova Condensed" panose="020B0604020202020204" charset="0"/>
                    <a:ea typeface="Arial Nova Condensed Bold"/>
                    <a:cs typeface="Arial Nova Condensed Bold"/>
                    <a:sym typeface="Arial Nova Condensed Bold"/>
                  </a:rPr>
                  <a:t>PROPUESTA DE MODIFICACIÓN DEL TEXTO</a:t>
                </a:r>
              </a:p>
            </p:txBody>
          </p:sp>
          <p:sp>
            <p:nvSpPr>
              <p:cNvPr id="63" name="TextBox 49">
                <a:extLst>
                  <a:ext uri="{FF2B5EF4-FFF2-40B4-BE49-F238E27FC236}">
                    <a16:creationId xmlns:a16="http://schemas.microsoft.com/office/drawing/2014/main" id="{D2C4CA72-D18F-AA58-2BF0-8C5A2A1FD667}"/>
                  </a:ext>
                </a:extLst>
              </p:cNvPr>
              <p:cNvSpPr txBox="1"/>
              <p:nvPr/>
            </p:nvSpPr>
            <p:spPr>
              <a:xfrm>
                <a:off x="4761340" y="5767643"/>
                <a:ext cx="12792451" cy="19874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4003"/>
                  </a:lnSpc>
                </a:pPr>
                <a:r>
                  <a:rPr lang="es-ES" sz="2199" dirty="0">
                    <a:solidFill>
                      <a:srgbClr val="000000"/>
                    </a:solidFill>
                    <a:latin typeface="Arial Nova Condensed" panose="020B0604020202020204" charset="0"/>
                    <a:ea typeface="Arial Nova Condensed"/>
                    <a:cs typeface="Arial Nova Condensed"/>
                    <a:sym typeface="Arial Nova Condensed"/>
                    <a:hlinkClick r:id="rId10"/>
                  </a:rPr>
                  <a:t>Propuesta de modificación del Reglamento (UE) 2023/1115 </a:t>
                </a:r>
                <a:r>
                  <a:rPr lang="es-ES" sz="2199" dirty="0">
                    <a:solidFill>
                      <a:srgbClr val="000000"/>
                    </a:solidFill>
                    <a:latin typeface="Arial Nova Condensed" panose="020B0604020202020204" charset="0"/>
                    <a:ea typeface="Arial Nova Condensed"/>
                    <a:cs typeface="Arial Nova Condensed"/>
                    <a:sym typeface="Arial Nova Condensed"/>
                  </a:rPr>
                  <a:t>en lo que respecta a determinadas obligaciones de los operadores y comerciantes.</a:t>
                </a:r>
              </a:p>
              <a:p>
                <a:pPr algn="just">
                  <a:lnSpc>
                    <a:spcPts val="4003"/>
                  </a:lnSpc>
                </a:pPr>
                <a:endParaRPr lang="es-ES" sz="2199" dirty="0">
                  <a:solidFill>
                    <a:srgbClr val="000000"/>
                  </a:solidFill>
                  <a:latin typeface="Arial Nova Condensed" panose="020B0604020202020204" charset="0"/>
                  <a:ea typeface="Arial Nova Condensed"/>
                  <a:cs typeface="Arial Nova Condensed"/>
                  <a:sym typeface="Arial Nova Condensed"/>
                </a:endParaRPr>
              </a:p>
              <a:p>
                <a:pPr algn="just">
                  <a:lnSpc>
                    <a:spcPts val="4003"/>
                  </a:lnSpc>
                </a:pPr>
                <a:r>
                  <a:rPr lang="es-ES" sz="2199" dirty="0">
                    <a:solidFill>
                      <a:srgbClr val="000000"/>
                    </a:solidFill>
                    <a:latin typeface="Arial Nova Condensed" panose="020B0604020202020204" charset="0"/>
                    <a:ea typeface="Arial Nova Condensed"/>
                    <a:cs typeface="Arial Nova Condensed"/>
                    <a:sym typeface="Arial Nova Condensed"/>
                  </a:rPr>
                  <a:t> </a:t>
                </a:r>
                <a:r>
                  <a:rPr lang="es-ES" sz="2199" dirty="0">
                    <a:solidFill>
                      <a:srgbClr val="000000"/>
                    </a:solidFill>
                    <a:latin typeface="Arial Nova Condensed" panose="020B0604020202020204" charset="0"/>
                    <a:ea typeface="Arial Nova Condensed"/>
                    <a:cs typeface="Arial Nova Condensed"/>
                    <a:sym typeface="Arial Nova Condensed"/>
                    <a:hlinkClick r:id="rId11"/>
                  </a:rPr>
                  <a:t>👉 Noticia </a:t>
                </a:r>
                <a:r>
                  <a:rPr lang="es-ES" sz="2199" dirty="0">
                    <a:solidFill>
                      <a:srgbClr val="000000"/>
                    </a:solidFill>
                    <a:latin typeface="Arial Nova Condensed" panose="020B0604020202020204" charset="0"/>
                    <a:ea typeface="Arial Nova Condensed"/>
                    <a:cs typeface="Arial Nova Condensed"/>
                    <a:sym typeface="Arial Nova Condensed"/>
                  </a:rPr>
                  <a:t>de la Comisión sobre la propuesta de modificación.</a:t>
                </a:r>
              </a:p>
            </p:txBody>
          </p:sp>
        </p:grp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6FD93B0-46A0-646A-9DB9-EFB786E84249}"/>
                </a:ext>
              </a:extLst>
            </p:cNvPr>
            <p:cNvSpPr/>
            <p:nvPr/>
          </p:nvSpPr>
          <p:spPr>
            <a:xfrm>
              <a:off x="4084767" y="2160944"/>
              <a:ext cx="310307" cy="387884"/>
            </a:xfrm>
            <a:custGeom>
              <a:avLst/>
              <a:gdLst/>
              <a:ahLst/>
              <a:cxnLst/>
              <a:rect l="l" t="t" r="r" b="b"/>
              <a:pathLst>
                <a:path w="310307" h="387884">
                  <a:moveTo>
                    <a:pt x="0" y="0"/>
                  </a:moveTo>
                  <a:lnTo>
                    <a:pt x="310306" y="0"/>
                  </a:lnTo>
                  <a:lnTo>
                    <a:pt x="310306" y="387884"/>
                  </a:lnTo>
                  <a:lnTo>
                    <a:pt x="0" y="387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650204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34F981CF-77BD-44D6-2BA3-D4FBE863F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23" y="419100"/>
            <a:ext cx="17254477" cy="9710961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74EBFA-6220-2E1C-2730-59AA4A8BE282}"/>
              </a:ext>
            </a:extLst>
          </p:cNvPr>
          <p:cNvSpPr txBox="1">
            <a:spLocks/>
          </p:cNvSpPr>
          <p:nvPr/>
        </p:nvSpPr>
        <p:spPr>
          <a:xfrm>
            <a:off x="16521112" y="-381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1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8591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09FC29E7-73A9-444C-CBF1-416D305C78E8}"/>
              </a:ext>
            </a:extLst>
          </p:cNvPr>
          <p:cNvGrpSpPr/>
          <p:nvPr/>
        </p:nvGrpSpPr>
        <p:grpSpPr>
          <a:xfrm>
            <a:off x="757936" y="0"/>
            <a:ext cx="15883128" cy="10287000"/>
            <a:chOff x="783336" y="-33867"/>
            <a:chExt cx="15883128" cy="1028700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038070C-AA7F-1593-E7A5-E7BC21D53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3336" y="-33867"/>
              <a:ext cx="15883128" cy="10287000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0240B948-014C-E309-1FB5-672AC1A3F279}"/>
                </a:ext>
              </a:extLst>
            </p:cNvPr>
            <p:cNvSpPr/>
            <p:nvPr/>
          </p:nvSpPr>
          <p:spPr>
            <a:xfrm>
              <a:off x="6781800" y="3390900"/>
              <a:ext cx="35052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F809E666-C9F7-0E77-FCD2-971E9D9C96D1}"/>
              </a:ext>
            </a:extLst>
          </p:cNvPr>
          <p:cNvSpPr/>
          <p:nvPr/>
        </p:nvSpPr>
        <p:spPr>
          <a:xfrm>
            <a:off x="6019800" y="5753100"/>
            <a:ext cx="5105400" cy="20645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BEC51081-480D-0D4E-CEE3-8292A76BF7D4}"/>
              </a:ext>
            </a:extLst>
          </p:cNvPr>
          <p:cNvSpPr txBox="1">
            <a:spLocks/>
          </p:cNvSpPr>
          <p:nvPr/>
        </p:nvSpPr>
        <p:spPr>
          <a:xfrm>
            <a:off x="16666464" y="33867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1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2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09EEBE14-D22F-1BE2-AC22-768975B94E5B}"/>
              </a:ext>
            </a:extLst>
          </p:cNvPr>
          <p:cNvGrpSpPr/>
          <p:nvPr/>
        </p:nvGrpSpPr>
        <p:grpSpPr>
          <a:xfrm>
            <a:off x="1866900" y="0"/>
            <a:ext cx="14554199" cy="10287000"/>
            <a:chOff x="947737" y="0"/>
            <a:chExt cx="10296525" cy="6858787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07CDBBC-C0C6-2DD7-0C6C-917D8D213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7737" y="0"/>
              <a:ext cx="10296525" cy="685878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7C2CB6F8-DF88-BEA4-C0C4-DE63C07E7969}"/>
                </a:ext>
              </a:extLst>
            </p:cNvPr>
            <p:cNvSpPr/>
            <p:nvPr/>
          </p:nvSpPr>
          <p:spPr>
            <a:xfrm>
              <a:off x="8661821" y="2819400"/>
              <a:ext cx="1181100" cy="2257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C9F5C4DF-1057-0B45-2075-9398D82553B8}"/>
                </a:ext>
              </a:extLst>
            </p:cNvPr>
            <p:cNvSpPr/>
            <p:nvPr/>
          </p:nvSpPr>
          <p:spPr>
            <a:xfrm>
              <a:off x="8633065" y="3812876"/>
              <a:ext cx="1181100" cy="228449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E2A0593D-E294-45CE-045C-55A9CA2CAE04}"/>
                </a:ext>
              </a:extLst>
            </p:cNvPr>
            <p:cNvSpPr/>
            <p:nvPr/>
          </p:nvSpPr>
          <p:spPr>
            <a:xfrm>
              <a:off x="8696325" y="3429000"/>
              <a:ext cx="1181100" cy="2257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7134617D-8827-95F4-4830-25DCF2882083}"/>
              </a:ext>
            </a:extLst>
          </p:cNvPr>
          <p:cNvSpPr/>
          <p:nvPr/>
        </p:nvSpPr>
        <p:spPr>
          <a:xfrm>
            <a:off x="2738928" y="4628776"/>
            <a:ext cx="7974541" cy="13668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93D6A64A-F61F-DD98-DF3F-EEECC5531236}"/>
              </a:ext>
            </a:extLst>
          </p:cNvPr>
          <p:cNvSpPr txBox="1">
            <a:spLocks/>
          </p:cNvSpPr>
          <p:nvPr/>
        </p:nvSpPr>
        <p:spPr>
          <a:xfrm>
            <a:off x="16521112" y="-381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1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338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F9C6A4-21D6-A34D-CA91-00C363F8D0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9200" y="0"/>
            <a:ext cx="15301912" cy="1028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9DF537-A8C1-8257-16F2-EB7794D60E4E}"/>
              </a:ext>
            </a:extLst>
          </p:cNvPr>
          <p:cNvSpPr txBox="1">
            <a:spLocks/>
          </p:cNvSpPr>
          <p:nvPr/>
        </p:nvSpPr>
        <p:spPr>
          <a:xfrm>
            <a:off x="16521112" y="-381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1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1972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A1A15BD-0B38-7F95-73F8-8456AF8DBB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4493" y="0"/>
            <a:ext cx="14959013" cy="102797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C000D9B-2C84-6EE6-2ACB-045CB5B5A481}"/>
              </a:ext>
            </a:extLst>
          </p:cNvPr>
          <p:cNvSpPr/>
          <p:nvPr/>
        </p:nvSpPr>
        <p:spPr>
          <a:xfrm>
            <a:off x="2756140" y="2738438"/>
            <a:ext cx="6916499" cy="25479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C5846B2E-909F-1214-C64D-134AE5FFD435}"/>
              </a:ext>
            </a:extLst>
          </p:cNvPr>
          <p:cNvSpPr/>
          <p:nvPr/>
        </p:nvSpPr>
        <p:spPr>
          <a:xfrm>
            <a:off x="12861986" y="4600572"/>
            <a:ext cx="926598" cy="7634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AC1CC4FB-1F12-7F6D-51D4-C4A220676C13}"/>
              </a:ext>
            </a:extLst>
          </p:cNvPr>
          <p:cNvGrpSpPr/>
          <p:nvPr/>
        </p:nvGrpSpPr>
        <p:grpSpPr>
          <a:xfrm>
            <a:off x="2133600" y="6431837"/>
            <a:ext cx="7924800" cy="3512263"/>
            <a:chOff x="2133600" y="6431837"/>
            <a:chExt cx="7924800" cy="3512263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CAD792C1-CE88-7A84-FE89-62831C813D41}"/>
                </a:ext>
              </a:extLst>
            </p:cNvPr>
            <p:cNvSpPr/>
            <p:nvPr/>
          </p:nvSpPr>
          <p:spPr>
            <a:xfrm>
              <a:off x="2133600" y="6438900"/>
              <a:ext cx="914400" cy="22860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7DB04A48-11F3-4744-217A-1BA63A036EE8}"/>
                </a:ext>
              </a:extLst>
            </p:cNvPr>
            <p:cNvSpPr/>
            <p:nvPr/>
          </p:nvSpPr>
          <p:spPr>
            <a:xfrm>
              <a:off x="2743200" y="9715500"/>
              <a:ext cx="1066800" cy="22860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0C4FC852-CF82-FD00-0616-3BB5CF28C12A}"/>
                </a:ext>
              </a:extLst>
            </p:cNvPr>
            <p:cNvSpPr/>
            <p:nvPr/>
          </p:nvSpPr>
          <p:spPr>
            <a:xfrm>
              <a:off x="2133600" y="8648700"/>
              <a:ext cx="2819400" cy="22860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4A3B53A-7767-022E-37A8-E7B77CD7F11B}"/>
                </a:ext>
              </a:extLst>
            </p:cNvPr>
            <p:cNvSpPr/>
            <p:nvPr/>
          </p:nvSpPr>
          <p:spPr>
            <a:xfrm>
              <a:off x="2133600" y="9486900"/>
              <a:ext cx="914400" cy="22860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70F42E48-0821-ACA4-357E-00B822193986}"/>
                </a:ext>
              </a:extLst>
            </p:cNvPr>
            <p:cNvSpPr/>
            <p:nvPr/>
          </p:nvSpPr>
          <p:spPr>
            <a:xfrm>
              <a:off x="2695574" y="6667500"/>
              <a:ext cx="1114425" cy="26193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5084055D-822F-AE80-05CA-CC11D5849857}"/>
                </a:ext>
              </a:extLst>
            </p:cNvPr>
            <p:cNvSpPr/>
            <p:nvPr/>
          </p:nvSpPr>
          <p:spPr>
            <a:xfrm>
              <a:off x="2743200" y="7505700"/>
              <a:ext cx="1066800" cy="22860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A1018971-F914-646E-80E9-8489A12092AC}"/>
                </a:ext>
              </a:extLst>
            </p:cNvPr>
            <p:cNvSpPr/>
            <p:nvPr/>
          </p:nvSpPr>
          <p:spPr>
            <a:xfrm>
              <a:off x="2743200" y="8858251"/>
              <a:ext cx="1066800" cy="22860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816B45BD-1578-9622-434C-7C23A64EC785}"/>
                </a:ext>
              </a:extLst>
            </p:cNvPr>
            <p:cNvSpPr/>
            <p:nvPr/>
          </p:nvSpPr>
          <p:spPr>
            <a:xfrm>
              <a:off x="2133600" y="7243763"/>
              <a:ext cx="2057400" cy="26193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C4B7AB23-B483-9233-CE17-023B0DAB1635}"/>
                </a:ext>
              </a:extLst>
            </p:cNvPr>
            <p:cNvSpPr/>
            <p:nvPr/>
          </p:nvSpPr>
          <p:spPr>
            <a:xfrm>
              <a:off x="7162800" y="6431837"/>
              <a:ext cx="2895600" cy="49760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876651FB-DA36-1CDF-5165-B2AFBF65DCB1}"/>
                </a:ext>
              </a:extLst>
            </p:cNvPr>
            <p:cNvSpPr/>
            <p:nvPr/>
          </p:nvSpPr>
          <p:spPr>
            <a:xfrm>
              <a:off x="7086600" y="7277100"/>
              <a:ext cx="2586038" cy="91686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6250262E-F329-689D-5900-F3DEB513B893}"/>
                </a:ext>
              </a:extLst>
            </p:cNvPr>
            <p:cNvSpPr/>
            <p:nvPr/>
          </p:nvSpPr>
          <p:spPr>
            <a:xfrm>
              <a:off x="7096124" y="8598773"/>
              <a:ext cx="1819276" cy="48807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EA06633D-69AF-C674-56D8-53BFF8894D28}"/>
                </a:ext>
              </a:extLst>
            </p:cNvPr>
            <p:cNvSpPr/>
            <p:nvPr/>
          </p:nvSpPr>
          <p:spPr>
            <a:xfrm>
              <a:off x="7067548" y="9491663"/>
              <a:ext cx="2605089" cy="41926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E9C79E4B-0418-5276-C57E-78D639B8C72E}"/>
              </a:ext>
            </a:extLst>
          </p:cNvPr>
          <p:cNvSpPr txBox="1">
            <a:spLocks/>
          </p:cNvSpPr>
          <p:nvPr/>
        </p:nvSpPr>
        <p:spPr>
          <a:xfrm>
            <a:off x="16611600" y="-381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1</a:t>
            </a:r>
          </a:p>
          <a:p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E99A9BF-C7B4-E889-E115-3E17120B1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002" y="2360842"/>
            <a:ext cx="7618795" cy="5558092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68FBF924-0970-6132-3AD8-BBF6DD0F9AC6}"/>
              </a:ext>
            </a:extLst>
          </p:cNvPr>
          <p:cNvSpPr/>
          <p:nvPr/>
        </p:nvSpPr>
        <p:spPr>
          <a:xfrm>
            <a:off x="15544799" y="7124700"/>
            <a:ext cx="595455" cy="5667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DE50C7B3-7C42-2BF1-4084-E667AE10D92B}"/>
              </a:ext>
            </a:extLst>
          </p:cNvPr>
          <p:cNvSpPr/>
          <p:nvPr/>
        </p:nvSpPr>
        <p:spPr>
          <a:xfrm rot="16200000">
            <a:off x="14702618" y="3074653"/>
            <a:ext cx="1045339" cy="3729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F87102E-DFE6-0E26-3105-036168DFF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950" y="3238500"/>
            <a:ext cx="5696745" cy="1562318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F38FB84E-6143-9897-4D1F-9ACBC383C38C}"/>
              </a:ext>
            </a:extLst>
          </p:cNvPr>
          <p:cNvCxnSpPr>
            <a:cxnSpLocks/>
          </p:cNvCxnSpPr>
          <p:nvPr/>
        </p:nvCxnSpPr>
        <p:spPr>
          <a:xfrm flipV="1">
            <a:off x="6400800" y="3543300"/>
            <a:ext cx="4648200" cy="3118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86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987361F-B928-5A0F-288B-1E6408623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393" y="1383324"/>
            <a:ext cx="18532785" cy="752035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F49B072-ED90-D5D8-6ABD-F8E18904E456}"/>
              </a:ext>
            </a:extLst>
          </p:cNvPr>
          <p:cNvSpPr/>
          <p:nvPr/>
        </p:nvSpPr>
        <p:spPr>
          <a:xfrm>
            <a:off x="3429000" y="4914900"/>
            <a:ext cx="3505200" cy="1066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40333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712325-6880-9524-94E3-C7E469667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5A3E34-5DBA-077D-6450-2C1A9460C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BFB47FE-CDBF-3AFA-3405-95D45E8E9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444" y="1905000"/>
            <a:ext cx="18596887" cy="6477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F2D09C7-79DB-8325-4205-C765929A793B}"/>
              </a:ext>
            </a:extLst>
          </p:cNvPr>
          <p:cNvSpPr/>
          <p:nvPr/>
        </p:nvSpPr>
        <p:spPr>
          <a:xfrm>
            <a:off x="13335000" y="3390900"/>
            <a:ext cx="3810000" cy="1371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283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4F3CBDEF-0991-2C24-9C24-357F999D2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77" y="681566"/>
            <a:ext cx="18361153" cy="850053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52A63774-968A-F574-3644-FD9B931DA1C1}"/>
              </a:ext>
            </a:extLst>
          </p:cNvPr>
          <p:cNvCxnSpPr/>
          <p:nvPr/>
        </p:nvCxnSpPr>
        <p:spPr>
          <a:xfrm>
            <a:off x="3733800" y="2781300"/>
            <a:ext cx="1524000" cy="0"/>
          </a:xfrm>
          <a:prstGeom prst="line">
            <a:avLst/>
          </a:prstGeom>
          <a:ln w="254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0EF375F-6D19-9B34-BE87-C2AE5E6C3490}"/>
              </a:ext>
            </a:extLst>
          </p:cNvPr>
          <p:cNvCxnSpPr>
            <a:cxnSpLocks/>
          </p:cNvCxnSpPr>
          <p:nvPr/>
        </p:nvCxnSpPr>
        <p:spPr>
          <a:xfrm>
            <a:off x="3543300" y="6819900"/>
            <a:ext cx="1905000" cy="0"/>
          </a:xfrm>
          <a:prstGeom prst="line">
            <a:avLst/>
          </a:prstGeom>
          <a:ln w="254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F8A0AB2D-5741-70A5-9B4A-FB30ECB4D3E1}"/>
              </a:ext>
            </a:extLst>
          </p:cNvPr>
          <p:cNvSpPr/>
          <p:nvPr/>
        </p:nvSpPr>
        <p:spPr>
          <a:xfrm>
            <a:off x="15849600" y="6605586"/>
            <a:ext cx="609600" cy="533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57D5AD6-BD50-B033-E618-CEA7D3367B9B}"/>
              </a:ext>
            </a:extLst>
          </p:cNvPr>
          <p:cNvSpPr/>
          <p:nvPr/>
        </p:nvSpPr>
        <p:spPr>
          <a:xfrm>
            <a:off x="12192000" y="7124699"/>
            <a:ext cx="4191000" cy="209073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CD150D0-3417-EC2D-6815-39EE31A8E70A}"/>
              </a:ext>
            </a:extLst>
          </p:cNvPr>
          <p:cNvCxnSpPr>
            <a:cxnSpLocks/>
          </p:cNvCxnSpPr>
          <p:nvPr/>
        </p:nvCxnSpPr>
        <p:spPr>
          <a:xfrm>
            <a:off x="2214562" y="1485900"/>
            <a:ext cx="4338638" cy="0"/>
          </a:xfrm>
          <a:prstGeom prst="line">
            <a:avLst/>
          </a:prstGeom>
          <a:ln w="254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E148C75-AF34-CD36-07B3-092341FDC556}"/>
              </a:ext>
            </a:extLst>
          </p:cNvPr>
          <p:cNvSpPr/>
          <p:nvPr/>
        </p:nvSpPr>
        <p:spPr>
          <a:xfrm>
            <a:off x="16002000" y="1104900"/>
            <a:ext cx="2286000" cy="6477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967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53A2589-14FA-D5C4-D8EF-634ADD7D24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4493" y="0"/>
            <a:ext cx="14959013" cy="102797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CC7F162-0A61-4830-3DFF-8D288A2D71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4493" y="0"/>
            <a:ext cx="14959013" cy="102797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0BD23F43-2151-00CE-2214-3A886750467B}"/>
              </a:ext>
            </a:extLst>
          </p:cNvPr>
          <p:cNvSpPr/>
          <p:nvPr/>
        </p:nvSpPr>
        <p:spPr>
          <a:xfrm>
            <a:off x="11445094" y="1854457"/>
            <a:ext cx="2963174" cy="12292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BA35096C-8386-4F49-AF60-9024D6CD301C}"/>
              </a:ext>
            </a:extLst>
          </p:cNvPr>
          <p:cNvGrpSpPr/>
          <p:nvPr/>
        </p:nvGrpSpPr>
        <p:grpSpPr>
          <a:xfrm>
            <a:off x="2133600" y="6431837"/>
            <a:ext cx="7924800" cy="3512263"/>
            <a:chOff x="2133600" y="6431837"/>
            <a:chExt cx="7924800" cy="3512263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1B11FA6A-18C5-9341-A351-7184460B167F}"/>
                </a:ext>
              </a:extLst>
            </p:cNvPr>
            <p:cNvSpPr/>
            <p:nvPr/>
          </p:nvSpPr>
          <p:spPr>
            <a:xfrm>
              <a:off x="2133600" y="6438900"/>
              <a:ext cx="914400" cy="22860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7F869EA0-3640-E445-FE83-8AE3444FD617}"/>
                </a:ext>
              </a:extLst>
            </p:cNvPr>
            <p:cNvSpPr/>
            <p:nvPr/>
          </p:nvSpPr>
          <p:spPr>
            <a:xfrm>
              <a:off x="2743200" y="9715500"/>
              <a:ext cx="1066800" cy="22860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806AF65-1568-AAA2-E51E-5C8E63470118}"/>
                </a:ext>
              </a:extLst>
            </p:cNvPr>
            <p:cNvSpPr/>
            <p:nvPr/>
          </p:nvSpPr>
          <p:spPr>
            <a:xfrm>
              <a:off x="2133600" y="8648700"/>
              <a:ext cx="2819400" cy="22860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7BA65FDF-C45A-0647-CCE0-C201111DFFCF}"/>
                </a:ext>
              </a:extLst>
            </p:cNvPr>
            <p:cNvSpPr/>
            <p:nvPr/>
          </p:nvSpPr>
          <p:spPr>
            <a:xfrm>
              <a:off x="2133600" y="9486900"/>
              <a:ext cx="914400" cy="22860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CCBAB1AB-0019-B060-5B98-130A275684A1}"/>
                </a:ext>
              </a:extLst>
            </p:cNvPr>
            <p:cNvSpPr/>
            <p:nvPr/>
          </p:nvSpPr>
          <p:spPr>
            <a:xfrm>
              <a:off x="2695574" y="6667500"/>
              <a:ext cx="1114425" cy="26193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F67346B0-DC54-7EE5-475B-A4D1555CB98D}"/>
                </a:ext>
              </a:extLst>
            </p:cNvPr>
            <p:cNvSpPr/>
            <p:nvPr/>
          </p:nvSpPr>
          <p:spPr>
            <a:xfrm>
              <a:off x="2743200" y="7505700"/>
              <a:ext cx="1066800" cy="22860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AE5FAE3D-0F26-4BDA-D1E5-AF5A2FB82790}"/>
                </a:ext>
              </a:extLst>
            </p:cNvPr>
            <p:cNvSpPr/>
            <p:nvPr/>
          </p:nvSpPr>
          <p:spPr>
            <a:xfrm>
              <a:off x="2743200" y="8858251"/>
              <a:ext cx="1066800" cy="22860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2C506902-1863-CB73-0793-0D92CB2C795C}"/>
                </a:ext>
              </a:extLst>
            </p:cNvPr>
            <p:cNvSpPr/>
            <p:nvPr/>
          </p:nvSpPr>
          <p:spPr>
            <a:xfrm>
              <a:off x="2133600" y="7243763"/>
              <a:ext cx="2057400" cy="26193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C7F615ED-BC46-BADC-73F8-A6C14F631367}"/>
                </a:ext>
              </a:extLst>
            </p:cNvPr>
            <p:cNvSpPr/>
            <p:nvPr/>
          </p:nvSpPr>
          <p:spPr>
            <a:xfrm>
              <a:off x="7162800" y="6431837"/>
              <a:ext cx="2895600" cy="49760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1FD41738-A121-4647-9EB7-B5D7AFD4FCE4}"/>
                </a:ext>
              </a:extLst>
            </p:cNvPr>
            <p:cNvSpPr/>
            <p:nvPr/>
          </p:nvSpPr>
          <p:spPr>
            <a:xfrm>
              <a:off x="7086600" y="7277100"/>
              <a:ext cx="2586038" cy="91686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DF6A9B55-652D-556A-0DF8-CFFD7C6F5E23}"/>
                </a:ext>
              </a:extLst>
            </p:cNvPr>
            <p:cNvSpPr/>
            <p:nvPr/>
          </p:nvSpPr>
          <p:spPr>
            <a:xfrm>
              <a:off x="7096124" y="8598773"/>
              <a:ext cx="1819276" cy="48807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34057B41-F91A-DA5D-98E7-436B13701DC6}"/>
                </a:ext>
              </a:extLst>
            </p:cNvPr>
            <p:cNvSpPr/>
            <p:nvPr/>
          </p:nvSpPr>
          <p:spPr>
            <a:xfrm>
              <a:off x="7067548" y="9491663"/>
              <a:ext cx="2605089" cy="41926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75222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92BACAAF-FC38-7760-FEA8-EC1C8700D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" y="1071563"/>
            <a:ext cx="18282998" cy="8143875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84ACDA1-FAC6-BBFB-9DC3-15DED68EF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1" name="Imagen 10" descr="Interfaz de usuario gráfica, Texto, Aplicación, Chat o mensaje de texto&#10;&#10;El contenido generado por IA puede ser incorrecto.">
            <a:extLst>
              <a:ext uri="{FF2B5EF4-FFF2-40B4-BE49-F238E27FC236}">
                <a16:creationId xmlns:a16="http://schemas.microsoft.com/office/drawing/2014/main" id="{EA6B743B-6051-3F23-6045-C64C730A7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779" y="3087868"/>
            <a:ext cx="5920218" cy="4111263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313B09C-45CB-3CE3-4243-4E6F4381E465}"/>
              </a:ext>
            </a:extLst>
          </p:cNvPr>
          <p:cNvCxnSpPr>
            <a:cxnSpLocks/>
          </p:cNvCxnSpPr>
          <p:nvPr/>
        </p:nvCxnSpPr>
        <p:spPr>
          <a:xfrm flipV="1">
            <a:off x="3247846" y="5143501"/>
            <a:ext cx="3014933" cy="6275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EFE55285-1747-CDD9-8532-5494BEC900AC}"/>
              </a:ext>
            </a:extLst>
          </p:cNvPr>
          <p:cNvSpPr/>
          <p:nvPr/>
        </p:nvSpPr>
        <p:spPr>
          <a:xfrm>
            <a:off x="5486400" y="6743700"/>
            <a:ext cx="2286000" cy="91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A2711890-5A4A-4401-8C91-CA914BA8A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2906498"/>
            <a:ext cx="5920218" cy="4018573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6" name="Conector: angular 5">
            <a:extLst>
              <a:ext uri="{FF2B5EF4-FFF2-40B4-BE49-F238E27FC236}">
                <a16:creationId xmlns:a16="http://schemas.microsoft.com/office/drawing/2014/main" id="{446D6128-D626-84FF-D683-517B6691C096}"/>
              </a:ext>
            </a:extLst>
          </p:cNvPr>
          <p:cNvCxnSpPr>
            <a:cxnSpLocks/>
            <a:stCxn id="3" idx="2"/>
            <a:endCxn id="4" idx="2"/>
          </p:cNvCxnSpPr>
          <p:nvPr/>
        </p:nvCxnSpPr>
        <p:spPr>
          <a:xfrm rot="5400000" flipH="1" flipV="1">
            <a:off x="7400039" y="6154431"/>
            <a:ext cx="733029" cy="2274309"/>
          </a:xfrm>
          <a:prstGeom prst="bentConnector3">
            <a:avLst>
              <a:gd name="adj1" fmla="val -31186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77DF70D-E4E7-285A-029E-C41EA93D68BA}"/>
              </a:ext>
            </a:extLst>
          </p:cNvPr>
          <p:cNvSpPr/>
          <p:nvPr/>
        </p:nvSpPr>
        <p:spPr>
          <a:xfrm>
            <a:off x="12954000" y="2906498"/>
            <a:ext cx="2667000" cy="78920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AD718E25-3266-6BD7-D349-E384C8ED45E1}"/>
              </a:ext>
            </a:extLst>
          </p:cNvPr>
          <p:cNvSpPr txBox="1">
            <a:spLocks/>
          </p:cNvSpPr>
          <p:nvPr/>
        </p:nvSpPr>
        <p:spPr>
          <a:xfrm>
            <a:off x="16521112" y="-381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1:</a:t>
            </a:r>
          </a:p>
          <a:p>
            <a:endParaRPr lang="es-ES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4F94EA07-DCA8-99E8-750D-6666D71687E9}"/>
              </a:ext>
            </a:extLst>
          </p:cNvPr>
          <p:cNvSpPr/>
          <p:nvPr/>
        </p:nvSpPr>
        <p:spPr>
          <a:xfrm>
            <a:off x="7086600" y="4381500"/>
            <a:ext cx="457200" cy="451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130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7" grpId="0" animBg="1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953634" y="-67460"/>
            <a:ext cx="8334366" cy="10421920"/>
            <a:chOff x="0" y="0"/>
            <a:chExt cx="2195059" cy="27448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5059" cy="2744868"/>
            </a:xfrm>
            <a:custGeom>
              <a:avLst/>
              <a:gdLst/>
              <a:ahLst/>
              <a:cxnLst/>
              <a:rect l="l" t="t" r="r" b="b"/>
              <a:pathLst>
                <a:path w="2195059" h="2744868">
                  <a:moveTo>
                    <a:pt x="0" y="0"/>
                  </a:moveTo>
                  <a:lnTo>
                    <a:pt x="2195059" y="0"/>
                  </a:lnTo>
                  <a:lnTo>
                    <a:pt x="2195059" y="2744868"/>
                  </a:lnTo>
                  <a:lnTo>
                    <a:pt x="0" y="2744868"/>
                  </a:lnTo>
                  <a:close/>
                </a:path>
              </a:pathLst>
            </a:custGeom>
            <a:solidFill>
              <a:srgbClr val="0D523B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95059" cy="2792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979616" y="7548123"/>
            <a:ext cx="5477753" cy="547775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934B">
                <a:alpha val="25882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10" name="Group 10"/>
          <p:cNvGrpSpPr/>
          <p:nvPr/>
        </p:nvGrpSpPr>
        <p:grpSpPr>
          <a:xfrm>
            <a:off x="621424" y="6078656"/>
            <a:ext cx="8522576" cy="2395763"/>
            <a:chOff x="0" y="0"/>
            <a:chExt cx="2670445" cy="75068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70445" cy="750683"/>
            </a:xfrm>
            <a:custGeom>
              <a:avLst/>
              <a:gdLst/>
              <a:ahLst/>
              <a:cxnLst/>
              <a:rect l="l" t="t" r="r" b="b"/>
              <a:pathLst>
                <a:path w="2670445" h="750683">
                  <a:moveTo>
                    <a:pt x="14534" y="0"/>
                  </a:moveTo>
                  <a:lnTo>
                    <a:pt x="2655911" y="0"/>
                  </a:lnTo>
                  <a:cubicBezTo>
                    <a:pt x="2663938" y="0"/>
                    <a:pt x="2670445" y="6507"/>
                    <a:pt x="2670445" y="14534"/>
                  </a:cubicBezTo>
                  <a:lnTo>
                    <a:pt x="2670445" y="736148"/>
                  </a:lnTo>
                  <a:cubicBezTo>
                    <a:pt x="2670445" y="744176"/>
                    <a:pt x="2663938" y="750683"/>
                    <a:pt x="2655911" y="750683"/>
                  </a:cubicBezTo>
                  <a:lnTo>
                    <a:pt x="14534" y="750683"/>
                  </a:lnTo>
                  <a:cubicBezTo>
                    <a:pt x="6507" y="750683"/>
                    <a:pt x="0" y="744176"/>
                    <a:pt x="0" y="736148"/>
                  </a:cubicBezTo>
                  <a:lnTo>
                    <a:pt x="0" y="14534"/>
                  </a:lnTo>
                  <a:cubicBezTo>
                    <a:pt x="0" y="6507"/>
                    <a:pt x="6507" y="0"/>
                    <a:pt x="14534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670445" cy="798308"/>
            </a:xfrm>
            <a:prstGeom prst="rect">
              <a:avLst/>
            </a:prstGeom>
          </p:spPr>
          <p:txBody>
            <a:bodyPr lIns="45679" tIns="45679" rIns="45679" bIns="45679" rtlCol="0" anchor="ctr"/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69318" y="6292347"/>
            <a:ext cx="7432858" cy="195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856"/>
              </a:lnSpc>
              <a:spcBef>
                <a:spcPct val="0"/>
              </a:spcBef>
            </a:pPr>
            <a:r>
              <a:rPr lang="es-ES" sz="2754">
                <a:solidFill>
                  <a:srgbClr val="232619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El EUDR se aplica a los </a:t>
            </a:r>
            <a:r>
              <a:rPr lang="es-ES" sz="2754" b="1">
                <a:solidFill>
                  <a:srgbClr val="23261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«productos pertinentes»</a:t>
            </a:r>
            <a:r>
              <a:rPr lang="es-ES" sz="2754">
                <a:solidFill>
                  <a:srgbClr val="232619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listados en su </a:t>
            </a:r>
            <a:r>
              <a:rPr lang="es-ES" sz="2754" b="1">
                <a:solidFill>
                  <a:srgbClr val="23261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Anexo I</a:t>
            </a:r>
            <a:r>
              <a:rPr lang="es-ES" sz="2754">
                <a:solidFill>
                  <a:srgbClr val="232619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, que contengan o se hayan elaborado utilizando las siguientes </a:t>
            </a:r>
            <a:r>
              <a:rPr lang="es-ES" sz="2754" b="1">
                <a:solidFill>
                  <a:srgbClr val="23261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«materias primas pertinentes»</a:t>
            </a:r>
          </a:p>
        </p:txBody>
      </p:sp>
      <p:sp>
        <p:nvSpPr>
          <p:cNvPr id="14" name="Freeform 14"/>
          <p:cNvSpPr/>
          <p:nvPr/>
        </p:nvSpPr>
        <p:spPr>
          <a:xfrm>
            <a:off x="8815041" y="313614"/>
            <a:ext cx="715086" cy="715086"/>
          </a:xfrm>
          <a:custGeom>
            <a:avLst/>
            <a:gdLst/>
            <a:ahLst/>
            <a:cxnLst/>
            <a:rect l="l" t="t" r="r" b="b"/>
            <a:pathLst>
              <a:path w="715086" h="715086">
                <a:moveTo>
                  <a:pt x="0" y="0"/>
                </a:moveTo>
                <a:lnTo>
                  <a:pt x="715086" y="0"/>
                </a:lnTo>
                <a:lnTo>
                  <a:pt x="715086" y="715086"/>
                </a:lnTo>
                <a:lnTo>
                  <a:pt x="0" y="71508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5" name="Group 15"/>
          <p:cNvGrpSpPr/>
          <p:nvPr/>
        </p:nvGrpSpPr>
        <p:grpSpPr>
          <a:xfrm>
            <a:off x="9144000" y="6652875"/>
            <a:ext cx="1087110" cy="1247326"/>
            <a:chOff x="0" y="0"/>
            <a:chExt cx="708398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08398" cy="812800"/>
            </a:xfrm>
            <a:custGeom>
              <a:avLst/>
              <a:gdLst/>
              <a:ahLst/>
              <a:cxnLst/>
              <a:rect l="l" t="t" r="r" b="b"/>
              <a:pathLst>
                <a:path w="708398" h="812800">
                  <a:moveTo>
                    <a:pt x="708398" y="406400"/>
                  </a:moveTo>
                  <a:lnTo>
                    <a:pt x="301998" y="0"/>
                  </a:lnTo>
                  <a:lnTo>
                    <a:pt x="301998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301998" y="609600"/>
                  </a:lnTo>
                  <a:lnTo>
                    <a:pt x="301998" y="812800"/>
                  </a:lnTo>
                  <a:lnTo>
                    <a:pt x="708398" y="406400"/>
                  </a:lnTo>
                  <a:close/>
                </a:path>
              </a:pathLst>
            </a:custGeom>
            <a:solidFill>
              <a:srgbClr val="B4CA9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55575"/>
              <a:ext cx="606798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054366" y="6192231"/>
            <a:ext cx="1208598" cy="1208598"/>
            <a:chOff x="0" y="0"/>
            <a:chExt cx="1611463" cy="161146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611463" cy="1611463"/>
              <a:chOff x="0" y="0"/>
              <a:chExt cx="515991" cy="51599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515991" cy="515991"/>
              </a:xfrm>
              <a:custGeom>
                <a:avLst/>
                <a:gdLst/>
                <a:ahLst/>
                <a:cxnLst/>
                <a:rect l="l" t="t" r="r" b="b"/>
                <a:pathLst>
                  <a:path w="515991" h="515991">
                    <a:moveTo>
                      <a:pt x="257996" y="0"/>
                    </a:moveTo>
                    <a:lnTo>
                      <a:pt x="257996" y="0"/>
                    </a:lnTo>
                    <a:cubicBezTo>
                      <a:pt x="400483" y="0"/>
                      <a:pt x="515991" y="115509"/>
                      <a:pt x="515991" y="257996"/>
                    </a:cubicBezTo>
                    <a:lnTo>
                      <a:pt x="515991" y="257996"/>
                    </a:lnTo>
                    <a:cubicBezTo>
                      <a:pt x="515991" y="326420"/>
                      <a:pt x="488810" y="392043"/>
                      <a:pt x="440426" y="440426"/>
                    </a:cubicBezTo>
                    <a:cubicBezTo>
                      <a:pt x="392043" y="488810"/>
                      <a:pt x="326420" y="515991"/>
                      <a:pt x="257996" y="515991"/>
                    </a:cubicBezTo>
                    <a:lnTo>
                      <a:pt x="257996" y="515991"/>
                    </a:lnTo>
                    <a:cubicBezTo>
                      <a:pt x="189571" y="515991"/>
                      <a:pt x="123949" y="488810"/>
                      <a:pt x="75565" y="440426"/>
                    </a:cubicBezTo>
                    <a:cubicBezTo>
                      <a:pt x="27182" y="392043"/>
                      <a:pt x="0" y="326420"/>
                      <a:pt x="0" y="257996"/>
                    </a:cubicBezTo>
                    <a:lnTo>
                      <a:pt x="0" y="257996"/>
                    </a:lnTo>
                    <a:cubicBezTo>
                      <a:pt x="0" y="189571"/>
                      <a:pt x="27182" y="123949"/>
                      <a:pt x="75565" y="75565"/>
                    </a:cubicBezTo>
                    <a:cubicBezTo>
                      <a:pt x="123949" y="27182"/>
                      <a:pt x="189571" y="0"/>
                      <a:pt x="257996" y="0"/>
                    </a:cubicBezTo>
                    <a:close/>
                  </a:path>
                </a:pathLst>
              </a:custGeom>
              <a:solidFill>
                <a:srgbClr val="FCFFFB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515991" cy="5636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 lang="es-ES">
                  <a:latin typeface="Arial Nova Condensed" panose="020B0604020202020204" charset="0"/>
                </a:endParaRPr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80507" y="264960"/>
              <a:ext cx="1050449" cy="1081544"/>
            </a:xfrm>
            <a:custGeom>
              <a:avLst/>
              <a:gdLst/>
              <a:ahLst/>
              <a:cxnLst/>
              <a:rect l="l" t="t" r="r" b="b"/>
              <a:pathLst>
                <a:path w="1050449" h="1081544">
                  <a:moveTo>
                    <a:pt x="0" y="0"/>
                  </a:moveTo>
                  <a:lnTo>
                    <a:pt x="1050449" y="0"/>
                  </a:lnTo>
                  <a:lnTo>
                    <a:pt x="1050449" y="1081544"/>
                  </a:lnTo>
                  <a:lnTo>
                    <a:pt x="0" y="1081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516518" y="6193383"/>
            <a:ext cx="1208598" cy="1208598"/>
            <a:chOff x="0" y="0"/>
            <a:chExt cx="1611463" cy="1611463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611463" cy="1611463"/>
              <a:chOff x="0" y="0"/>
              <a:chExt cx="515991" cy="51599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515991" cy="515991"/>
              </a:xfrm>
              <a:custGeom>
                <a:avLst/>
                <a:gdLst/>
                <a:ahLst/>
                <a:cxnLst/>
                <a:rect l="l" t="t" r="r" b="b"/>
                <a:pathLst>
                  <a:path w="515991" h="515991">
                    <a:moveTo>
                      <a:pt x="257996" y="0"/>
                    </a:moveTo>
                    <a:lnTo>
                      <a:pt x="257996" y="0"/>
                    </a:lnTo>
                    <a:cubicBezTo>
                      <a:pt x="400483" y="0"/>
                      <a:pt x="515991" y="115509"/>
                      <a:pt x="515991" y="257996"/>
                    </a:cubicBezTo>
                    <a:lnTo>
                      <a:pt x="515991" y="257996"/>
                    </a:lnTo>
                    <a:cubicBezTo>
                      <a:pt x="515991" y="326420"/>
                      <a:pt x="488810" y="392043"/>
                      <a:pt x="440426" y="440426"/>
                    </a:cubicBezTo>
                    <a:cubicBezTo>
                      <a:pt x="392043" y="488810"/>
                      <a:pt x="326420" y="515991"/>
                      <a:pt x="257996" y="515991"/>
                    </a:cubicBezTo>
                    <a:lnTo>
                      <a:pt x="257996" y="515991"/>
                    </a:lnTo>
                    <a:cubicBezTo>
                      <a:pt x="189571" y="515991"/>
                      <a:pt x="123949" y="488810"/>
                      <a:pt x="75565" y="440426"/>
                    </a:cubicBezTo>
                    <a:cubicBezTo>
                      <a:pt x="27182" y="392043"/>
                      <a:pt x="0" y="326420"/>
                      <a:pt x="0" y="257996"/>
                    </a:cubicBezTo>
                    <a:lnTo>
                      <a:pt x="0" y="257996"/>
                    </a:lnTo>
                    <a:cubicBezTo>
                      <a:pt x="0" y="189571"/>
                      <a:pt x="27182" y="123949"/>
                      <a:pt x="75565" y="75565"/>
                    </a:cubicBezTo>
                    <a:cubicBezTo>
                      <a:pt x="123949" y="27182"/>
                      <a:pt x="189571" y="0"/>
                      <a:pt x="257996" y="0"/>
                    </a:cubicBezTo>
                    <a:close/>
                  </a:path>
                </a:pathLst>
              </a:custGeom>
              <a:solidFill>
                <a:srgbClr val="FCFFFB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515991" cy="5636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 lang="es-ES">
                  <a:latin typeface="Arial Nova Condensed" panose="020B0604020202020204" charset="0"/>
                </a:endParaRPr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374719" y="215303"/>
              <a:ext cx="862025" cy="1180857"/>
            </a:xfrm>
            <a:custGeom>
              <a:avLst/>
              <a:gdLst/>
              <a:ahLst/>
              <a:cxnLst/>
              <a:rect l="l" t="t" r="r" b="b"/>
              <a:pathLst>
                <a:path w="862025" h="1180857">
                  <a:moveTo>
                    <a:pt x="0" y="0"/>
                  </a:moveTo>
                  <a:lnTo>
                    <a:pt x="862025" y="0"/>
                  </a:lnTo>
                  <a:lnTo>
                    <a:pt x="862025" y="1180857"/>
                  </a:lnTo>
                  <a:lnTo>
                    <a:pt x="0" y="1180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517381" y="4207607"/>
            <a:ext cx="1208598" cy="1208598"/>
            <a:chOff x="0" y="0"/>
            <a:chExt cx="1611463" cy="1611463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611463" cy="1611463"/>
              <a:chOff x="0" y="0"/>
              <a:chExt cx="515991" cy="515991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515991" cy="515991"/>
              </a:xfrm>
              <a:custGeom>
                <a:avLst/>
                <a:gdLst/>
                <a:ahLst/>
                <a:cxnLst/>
                <a:rect l="l" t="t" r="r" b="b"/>
                <a:pathLst>
                  <a:path w="515991" h="515991">
                    <a:moveTo>
                      <a:pt x="257996" y="0"/>
                    </a:moveTo>
                    <a:lnTo>
                      <a:pt x="257996" y="0"/>
                    </a:lnTo>
                    <a:cubicBezTo>
                      <a:pt x="400483" y="0"/>
                      <a:pt x="515991" y="115509"/>
                      <a:pt x="515991" y="257996"/>
                    </a:cubicBezTo>
                    <a:lnTo>
                      <a:pt x="515991" y="257996"/>
                    </a:lnTo>
                    <a:cubicBezTo>
                      <a:pt x="515991" y="326420"/>
                      <a:pt x="488810" y="392043"/>
                      <a:pt x="440426" y="440426"/>
                    </a:cubicBezTo>
                    <a:cubicBezTo>
                      <a:pt x="392043" y="488810"/>
                      <a:pt x="326420" y="515991"/>
                      <a:pt x="257996" y="515991"/>
                    </a:cubicBezTo>
                    <a:lnTo>
                      <a:pt x="257996" y="515991"/>
                    </a:lnTo>
                    <a:cubicBezTo>
                      <a:pt x="189571" y="515991"/>
                      <a:pt x="123949" y="488810"/>
                      <a:pt x="75565" y="440426"/>
                    </a:cubicBezTo>
                    <a:cubicBezTo>
                      <a:pt x="27182" y="392043"/>
                      <a:pt x="0" y="326420"/>
                      <a:pt x="0" y="257996"/>
                    </a:cubicBezTo>
                    <a:lnTo>
                      <a:pt x="0" y="257996"/>
                    </a:lnTo>
                    <a:cubicBezTo>
                      <a:pt x="0" y="189571"/>
                      <a:pt x="27182" y="123949"/>
                      <a:pt x="75565" y="75565"/>
                    </a:cubicBezTo>
                    <a:cubicBezTo>
                      <a:pt x="123949" y="27182"/>
                      <a:pt x="189571" y="0"/>
                      <a:pt x="257996" y="0"/>
                    </a:cubicBezTo>
                    <a:close/>
                  </a:path>
                </a:pathLst>
              </a:custGeom>
              <a:solidFill>
                <a:srgbClr val="FCFFFB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515991" cy="5636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 lang="es-ES">
                  <a:latin typeface="Arial Nova Condensed" panose="020B0604020202020204" charset="0"/>
                </a:endParaRPr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318628" y="215303"/>
              <a:ext cx="974207" cy="1180857"/>
            </a:xfrm>
            <a:custGeom>
              <a:avLst/>
              <a:gdLst/>
              <a:ahLst/>
              <a:cxnLst/>
              <a:rect l="l" t="t" r="r" b="b"/>
              <a:pathLst>
                <a:path w="974207" h="1180857">
                  <a:moveTo>
                    <a:pt x="0" y="0"/>
                  </a:moveTo>
                  <a:lnTo>
                    <a:pt x="974207" y="0"/>
                  </a:lnTo>
                  <a:lnTo>
                    <a:pt x="974207" y="1180857"/>
                  </a:lnTo>
                  <a:lnTo>
                    <a:pt x="0" y="1180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5979104" y="6192231"/>
            <a:ext cx="1208598" cy="1208598"/>
            <a:chOff x="0" y="0"/>
            <a:chExt cx="1611463" cy="1611463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1611463" cy="1611463"/>
              <a:chOff x="0" y="0"/>
              <a:chExt cx="515991" cy="51599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515991" cy="515991"/>
              </a:xfrm>
              <a:custGeom>
                <a:avLst/>
                <a:gdLst/>
                <a:ahLst/>
                <a:cxnLst/>
                <a:rect l="l" t="t" r="r" b="b"/>
                <a:pathLst>
                  <a:path w="515991" h="515991">
                    <a:moveTo>
                      <a:pt x="257996" y="0"/>
                    </a:moveTo>
                    <a:lnTo>
                      <a:pt x="257996" y="0"/>
                    </a:lnTo>
                    <a:cubicBezTo>
                      <a:pt x="400483" y="0"/>
                      <a:pt x="515991" y="115509"/>
                      <a:pt x="515991" y="257996"/>
                    </a:cubicBezTo>
                    <a:lnTo>
                      <a:pt x="515991" y="257996"/>
                    </a:lnTo>
                    <a:cubicBezTo>
                      <a:pt x="515991" y="326420"/>
                      <a:pt x="488810" y="392043"/>
                      <a:pt x="440426" y="440426"/>
                    </a:cubicBezTo>
                    <a:cubicBezTo>
                      <a:pt x="392043" y="488810"/>
                      <a:pt x="326420" y="515991"/>
                      <a:pt x="257996" y="515991"/>
                    </a:cubicBezTo>
                    <a:lnTo>
                      <a:pt x="257996" y="515991"/>
                    </a:lnTo>
                    <a:cubicBezTo>
                      <a:pt x="189571" y="515991"/>
                      <a:pt x="123949" y="488810"/>
                      <a:pt x="75565" y="440426"/>
                    </a:cubicBezTo>
                    <a:cubicBezTo>
                      <a:pt x="27182" y="392043"/>
                      <a:pt x="0" y="326420"/>
                      <a:pt x="0" y="257996"/>
                    </a:cubicBezTo>
                    <a:lnTo>
                      <a:pt x="0" y="257996"/>
                    </a:lnTo>
                    <a:cubicBezTo>
                      <a:pt x="0" y="189571"/>
                      <a:pt x="27182" y="123949"/>
                      <a:pt x="75565" y="75565"/>
                    </a:cubicBezTo>
                    <a:cubicBezTo>
                      <a:pt x="123949" y="27182"/>
                      <a:pt x="189571" y="0"/>
                      <a:pt x="257996" y="0"/>
                    </a:cubicBezTo>
                    <a:close/>
                  </a:path>
                </a:pathLst>
              </a:custGeom>
              <a:solidFill>
                <a:srgbClr val="FCFFFB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515991" cy="5636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 lang="es-ES">
                  <a:latin typeface="Arial Nova Condensed" panose="020B0604020202020204" charset="0"/>
                </a:endParaRPr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280507" y="324126"/>
              <a:ext cx="1050449" cy="1105736"/>
            </a:xfrm>
            <a:custGeom>
              <a:avLst/>
              <a:gdLst/>
              <a:ahLst/>
              <a:cxnLst/>
              <a:rect l="l" t="t" r="r" b="b"/>
              <a:pathLst>
                <a:path w="1050449" h="1105736">
                  <a:moveTo>
                    <a:pt x="0" y="0"/>
                  </a:moveTo>
                  <a:lnTo>
                    <a:pt x="1050449" y="0"/>
                  </a:lnTo>
                  <a:lnTo>
                    <a:pt x="1050449" y="1105736"/>
                  </a:lnTo>
                  <a:lnTo>
                    <a:pt x="0" y="1105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055229" y="8176996"/>
            <a:ext cx="1208598" cy="1208598"/>
            <a:chOff x="0" y="0"/>
            <a:chExt cx="1611463" cy="1611463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1611463" cy="1611463"/>
              <a:chOff x="0" y="0"/>
              <a:chExt cx="515991" cy="515991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515991" cy="515991"/>
              </a:xfrm>
              <a:custGeom>
                <a:avLst/>
                <a:gdLst/>
                <a:ahLst/>
                <a:cxnLst/>
                <a:rect l="l" t="t" r="r" b="b"/>
                <a:pathLst>
                  <a:path w="515991" h="515991">
                    <a:moveTo>
                      <a:pt x="257996" y="0"/>
                    </a:moveTo>
                    <a:lnTo>
                      <a:pt x="257996" y="0"/>
                    </a:lnTo>
                    <a:cubicBezTo>
                      <a:pt x="400483" y="0"/>
                      <a:pt x="515991" y="115509"/>
                      <a:pt x="515991" y="257996"/>
                    </a:cubicBezTo>
                    <a:lnTo>
                      <a:pt x="515991" y="257996"/>
                    </a:lnTo>
                    <a:cubicBezTo>
                      <a:pt x="515991" y="326420"/>
                      <a:pt x="488810" y="392043"/>
                      <a:pt x="440426" y="440426"/>
                    </a:cubicBezTo>
                    <a:cubicBezTo>
                      <a:pt x="392043" y="488810"/>
                      <a:pt x="326420" y="515991"/>
                      <a:pt x="257996" y="515991"/>
                    </a:cubicBezTo>
                    <a:lnTo>
                      <a:pt x="257996" y="515991"/>
                    </a:lnTo>
                    <a:cubicBezTo>
                      <a:pt x="189571" y="515991"/>
                      <a:pt x="123949" y="488810"/>
                      <a:pt x="75565" y="440426"/>
                    </a:cubicBezTo>
                    <a:cubicBezTo>
                      <a:pt x="27182" y="392043"/>
                      <a:pt x="0" y="326420"/>
                      <a:pt x="0" y="257996"/>
                    </a:cubicBezTo>
                    <a:lnTo>
                      <a:pt x="0" y="257996"/>
                    </a:lnTo>
                    <a:cubicBezTo>
                      <a:pt x="0" y="189571"/>
                      <a:pt x="27182" y="123949"/>
                      <a:pt x="75565" y="75565"/>
                    </a:cubicBezTo>
                    <a:cubicBezTo>
                      <a:pt x="123949" y="27182"/>
                      <a:pt x="189571" y="0"/>
                      <a:pt x="257996" y="0"/>
                    </a:cubicBezTo>
                    <a:close/>
                  </a:path>
                </a:pathLst>
              </a:custGeom>
              <a:solidFill>
                <a:srgbClr val="FCFFFB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47625"/>
                <a:ext cx="515991" cy="5636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 lang="es-ES">
                  <a:latin typeface="Arial Nova Condensed" panose="020B0604020202020204" charset="0"/>
                </a:endParaRPr>
              </a:p>
            </p:txBody>
          </p:sp>
        </p:grpSp>
        <p:sp>
          <p:nvSpPr>
            <p:cNvPr id="42" name="Freeform 42"/>
            <p:cNvSpPr/>
            <p:nvPr/>
          </p:nvSpPr>
          <p:spPr>
            <a:xfrm>
              <a:off x="282046" y="264960"/>
              <a:ext cx="1081544" cy="1081544"/>
            </a:xfrm>
            <a:custGeom>
              <a:avLst/>
              <a:gdLst/>
              <a:ahLst/>
              <a:cxnLst/>
              <a:rect l="l" t="t" r="r" b="b"/>
              <a:pathLst>
                <a:path w="1081544" h="1081544">
                  <a:moveTo>
                    <a:pt x="0" y="0"/>
                  </a:moveTo>
                  <a:lnTo>
                    <a:pt x="1081543" y="0"/>
                  </a:lnTo>
                  <a:lnTo>
                    <a:pt x="1081543" y="1081544"/>
                  </a:lnTo>
                  <a:lnTo>
                    <a:pt x="0" y="1081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5979534" y="8176996"/>
            <a:ext cx="1208598" cy="1208598"/>
            <a:chOff x="0" y="0"/>
            <a:chExt cx="1611463" cy="1611463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1611463" cy="1611463"/>
              <a:chOff x="0" y="0"/>
              <a:chExt cx="515991" cy="515991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515991" cy="515991"/>
              </a:xfrm>
              <a:custGeom>
                <a:avLst/>
                <a:gdLst/>
                <a:ahLst/>
                <a:cxnLst/>
                <a:rect l="l" t="t" r="r" b="b"/>
                <a:pathLst>
                  <a:path w="515991" h="515991">
                    <a:moveTo>
                      <a:pt x="257996" y="0"/>
                    </a:moveTo>
                    <a:lnTo>
                      <a:pt x="257996" y="0"/>
                    </a:lnTo>
                    <a:cubicBezTo>
                      <a:pt x="400483" y="0"/>
                      <a:pt x="515991" y="115509"/>
                      <a:pt x="515991" y="257996"/>
                    </a:cubicBezTo>
                    <a:lnTo>
                      <a:pt x="515991" y="257996"/>
                    </a:lnTo>
                    <a:cubicBezTo>
                      <a:pt x="515991" y="326420"/>
                      <a:pt x="488810" y="392043"/>
                      <a:pt x="440426" y="440426"/>
                    </a:cubicBezTo>
                    <a:cubicBezTo>
                      <a:pt x="392043" y="488810"/>
                      <a:pt x="326420" y="515991"/>
                      <a:pt x="257996" y="515991"/>
                    </a:cubicBezTo>
                    <a:lnTo>
                      <a:pt x="257996" y="515991"/>
                    </a:lnTo>
                    <a:cubicBezTo>
                      <a:pt x="189571" y="515991"/>
                      <a:pt x="123949" y="488810"/>
                      <a:pt x="75565" y="440426"/>
                    </a:cubicBezTo>
                    <a:cubicBezTo>
                      <a:pt x="27182" y="392043"/>
                      <a:pt x="0" y="326420"/>
                      <a:pt x="0" y="257996"/>
                    </a:cubicBezTo>
                    <a:lnTo>
                      <a:pt x="0" y="257996"/>
                    </a:lnTo>
                    <a:cubicBezTo>
                      <a:pt x="0" y="189571"/>
                      <a:pt x="27182" y="123949"/>
                      <a:pt x="75565" y="75565"/>
                    </a:cubicBezTo>
                    <a:cubicBezTo>
                      <a:pt x="123949" y="27182"/>
                      <a:pt x="189571" y="0"/>
                      <a:pt x="257996" y="0"/>
                    </a:cubicBezTo>
                    <a:close/>
                  </a:path>
                </a:pathLst>
              </a:custGeom>
              <a:solidFill>
                <a:srgbClr val="FCFFFB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47625"/>
                <a:ext cx="515991" cy="5636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 lang="es-ES">
                  <a:latin typeface="Arial Nova Condensed" panose="020B0604020202020204" charset="0"/>
                </a:endParaRPr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310224" y="252864"/>
              <a:ext cx="991016" cy="1105736"/>
            </a:xfrm>
            <a:custGeom>
              <a:avLst/>
              <a:gdLst/>
              <a:ahLst/>
              <a:cxnLst/>
              <a:rect l="l" t="t" r="r" b="b"/>
              <a:pathLst>
                <a:path w="991016" h="1105736">
                  <a:moveTo>
                    <a:pt x="0" y="0"/>
                  </a:moveTo>
                  <a:lnTo>
                    <a:pt x="991016" y="0"/>
                  </a:lnTo>
                  <a:lnTo>
                    <a:pt x="991016" y="1105736"/>
                  </a:lnTo>
                  <a:lnTo>
                    <a:pt x="0" y="1105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3516950" y="8174757"/>
            <a:ext cx="1208598" cy="1208598"/>
            <a:chOff x="0" y="0"/>
            <a:chExt cx="1611463" cy="1611463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1611463" cy="1611463"/>
              <a:chOff x="0" y="0"/>
              <a:chExt cx="515991" cy="515991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515991" cy="515991"/>
              </a:xfrm>
              <a:custGeom>
                <a:avLst/>
                <a:gdLst/>
                <a:ahLst/>
                <a:cxnLst/>
                <a:rect l="l" t="t" r="r" b="b"/>
                <a:pathLst>
                  <a:path w="515991" h="515991">
                    <a:moveTo>
                      <a:pt x="257996" y="0"/>
                    </a:moveTo>
                    <a:lnTo>
                      <a:pt x="257996" y="0"/>
                    </a:lnTo>
                    <a:cubicBezTo>
                      <a:pt x="400483" y="0"/>
                      <a:pt x="515991" y="115509"/>
                      <a:pt x="515991" y="257996"/>
                    </a:cubicBezTo>
                    <a:lnTo>
                      <a:pt x="515991" y="257996"/>
                    </a:lnTo>
                    <a:cubicBezTo>
                      <a:pt x="515991" y="326420"/>
                      <a:pt x="488810" y="392043"/>
                      <a:pt x="440426" y="440426"/>
                    </a:cubicBezTo>
                    <a:cubicBezTo>
                      <a:pt x="392043" y="488810"/>
                      <a:pt x="326420" y="515991"/>
                      <a:pt x="257996" y="515991"/>
                    </a:cubicBezTo>
                    <a:lnTo>
                      <a:pt x="257996" y="515991"/>
                    </a:lnTo>
                    <a:cubicBezTo>
                      <a:pt x="189571" y="515991"/>
                      <a:pt x="123949" y="488810"/>
                      <a:pt x="75565" y="440426"/>
                    </a:cubicBezTo>
                    <a:cubicBezTo>
                      <a:pt x="27182" y="392043"/>
                      <a:pt x="0" y="326420"/>
                      <a:pt x="0" y="257996"/>
                    </a:cubicBezTo>
                    <a:lnTo>
                      <a:pt x="0" y="257996"/>
                    </a:lnTo>
                    <a:cubicBezTo>
                      <a:pt x="0" y="189571"/>
                      <a:pt x="27182" y="123949"/>
                      <a:pt x="75565" y="75565"/>
                    </a:cubicBezTo>
                    <a:cubicBezTo>
                      <a:pt x="123949" y="27182"/>
                      <a:pt x="189571" y="0"/>
                      <a:pt x="257996" y="0"/>
                    </a:cubicBezTo>
                    <a:close/>
                  </a:path>
                </a:pathLst>
              </a:custGeom>
              <a:solidFill>
                <a:srgbClr val="FCFFFB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47625"/>
                <a:ext cx="515991" cy="5636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 lang="es-ES">
                  <a:latin typeface="Arial Nova Condensed" panose="020B0604020202020204" charset="0"/>
                </a:endParaRPr>
              </a:p>
            </p:txBody>
          </p:sp>
        </p:grpSp>
        <p:sp>
          <p:nvSpPr>
            <p:cNvPr id="52" name="Freeform 52"/>
            <p:cNvSpPr/>
            <p:nvPr/>
          </p:nvSpPr>
          <p:spPr>
            <a:xfrm>
              <a:off x="246991" y="433470"/>
              <a:ext cx="1117482" cy="744522"/>
            </a:xfrm>
            <a:custGeom>
              <a:avLst/>
              <a:gdLst/>
              <a:ahLst/>
              <a:cxnLst/>
              <a:rect l="l" t="t" r="r" b="b"/>
              <a:pathLst>
                <a:path w="1117482" h="744522">
                  <a:moveTo>
                    <a:pt x="0" y="0"/>
                  </a:moveTo>
                  <a:lnTo>
                    <a:pt x="1117482" y="0"/>
                  </a:lnTo>
                  <a:lnTo>
                    <a:pt x="1117482" y="744523"/>
                  </a:lnTo>
                  <a:lnTo>
                    <a:pt x="0" y="744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13262018" y="5428350"/>
            <a:ext cx="1717597" cy="326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8"/>
              </a:lnSpc>
            </a:pPr>
            <a:r>
              <a:rPr lang="es-ES" sz="1906" b="1">
                <a:solidFill>
                  <a:srgbClr val="FFFFFF"/>
                </a:solidFill>
                <a:latin typeface="Arial Nova Condensed" panose="020B0604020202020204" charset="0"/>
                <a:ea typeface="Proxima Nova Condensed Bold"/>
                <a:cs typeface="Proxima Nova Condensed Bold"/>
                <a:sym typeface="Proxima Nova Condensed Bold"/>
              </a:rPr>
              <a:t>MADERA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799866" y="7410061"/>
            <a:ext cx="1717597" cy="326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8"/>
              </a:lnSpc>
            </a:pPr>
            <a:r>
              <a:rPr lang="es-ES" sz="1906" b="1">
                <a:solidFill>
                  <a:srgbClr val="FFFFFF"/>
                </a:solidFill>
                <a:latin typeface="Arial Nova Condensed" panose="020B0604020202020204" charset="0"/>
                <a:ea typeface="Proxima Nova Condensed Bold"/>
                <a:cs typeface="Proxima Nova Condensed Bold"/>
                <a:sym typeface="Proxima Nova Condensed Bold"/>
              </a:rPr>
              <a:t>CACAO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3262018" y="7410061"/>
            <a:ext cx="1717597" cy="661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8"/>
              </a:lnSpc>
            </a:pPr>
            <a:r>
              <a:rPr lang="es-ES" sz="1906" b="1">
                <a:solidFill>
                  <a:srgbClr val="FFFFFF"/>
                </a:solidFill>
                <a:latin typeface="Arial Nova Condensed" panose="020B0604020202020204" charset="0"/>
                <a:ea typeface="Proxima Nova Condensed Bold"/>
                <a:cs typeface="Proxima Nova Condensed Bold"/>
                <a:sym typeface="Proxima Nova Condensed Bold"/>
              </a:rPr>
              <a:t>PALMA ACEITERA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5724171" y="7410061"/>
            <a:ext cx="1717597" cy="326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8"/>
              </a:lnSpc>
            </a:pPr>
            <a:r>
              <a:rPr lang="es-ES" sz="1906" b="1">
                <a:solidFill>
                  <a:srgbClr val="FFFFFF"/>
                </a:solidFill>
                <a:latin typeface="Arial Nova Condensed" panose="020B0604020202020204" charset="0"/>
                <a:ea typeface="Proxima Nova Condensed Bold"/>
                <a:cs typeface="Proxima Nova Condensed Bold"/>
                <a:sym typeface="Proxima Nova Condensed Bold"/>
              </a:rPr>
              <a:t>CAFÉ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799866" y="9393674"/>
            <a:ext cx="1717597" cy="326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8"/>
              </a:lnSpc>
            </a:pPr>
            <a:r>
              <a:rPr lang="es-ES" sz="1906" b="1">
                <a:solidFill>
                  <a:srgbClr val="FFFFFF"/>
                </a:solidFill>
                <a:latin typeface="Arial Nova Condensed" panose="020B0604020202020204" charset="0"/>
                <a:ea typeface="Proxima Nova Condensed Bold"/>
                <a:cs typeface="Proxima Nova Condensed Bold"/>
                <a:sym typeface="Proxima Nova Condensed Bold"/>
              </a:rPr>
              <a:t>CAUCHO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5724171" y="9393674"/>
            <a:ext cx="1717597" cy="326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8"/>
              </a:lnSpc>
            </a:pPr>
            <a:r>
              <a:rPr lang="es-ES" sz="1906" b="1">
                <a:solidFill>
                  <a:srgbClr val="FFFFFF"/>
                </a:solidFill>
                <a:latin typeface="Arial Nova Condensed" panose="020B0604020202020204" charset="0"/>
                <a:ea typeface="Proxima Nova Condensed Bold"/>
                <a:cs typeface="Proxima Nova Condensed Bold"/>
                <a:sym typeface="Proxima Nova Condensed Bold"/>
              </a:rPr>
              <a:t>SOJA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262018" y="9393674"/>
            <a:ext cx="1717597" cy="326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8"/>
              </a:lnSpc>
            </a:pPr>
            <a:r>
              <a:rPr lang="es-ES" sz="1906" b="1">
                <a:solidFill>
                  <a:srgbClr val="FFFFFF"/>
                </a:solidFill>
                <a:latin typeface="Arial Nova Condensed" panose="020B0604020202020204" charset="0"/>
                <a:ea typeface="Proxima Nova Condensed Bold"/>
                <a:cs typeface="Proxima Nova Condensed Bold"/>
                <a:sym typeface="Proxima Nova Condensed Bold"/>
              </a:rPr>
              <a:t>GANADO BOVINO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650008" y="8797021"/>
            <a:ext cx="8522576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00"/>
              </a:lnSpc>
              <a:spcBef>
                <a:spcPct val="0"/>
              </a:spcBef>
            </a:pPr>
            <a:r>
              <a:rPr lang="es-ES" sz="2000" b="1" dirty="0">
                <a:solidFill>
                  <a:srgbClr val="23261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Anexo I:</a:t>
            </a:r>
            <a:r>
              <a:rPr lang="es-ES" sz="2000" dirty="0">
                <a:solidFill>
                  <a:srgbClr val="232619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Contiene la lista de productos pertinentes regulados clasificados según Nomenclatura Combinada del Reglamento del Consejo (CEE) </a:t>
            </a:r>
            <a:r>
              <a:rPr lang="es-ES" sz="2000" dirty="0" err="1">
                <a:solidFill>
                  <a:srgbClr val="232619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Nº</a:t>
            </a:r>
            <a:r>
              <a:rPr lang="es-ES" sz="2000" dirty="0">
                <a:solidFill>
                  <a:srgbClr val="232619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2658/87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621424" y="1402496"/>
            <a:ext cx="6854130" cy="749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6"/>
              </a:lnSpc>
            </a:pPr>
            <a:r>
              <a:rPr lang="es-ES" sz="5413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ÁMBITO DE APLICACIÓN</a:t>
            </a:r>
          </a:p>
        </p:txBody>
      </p:sp>
      <p:grpSp>
        <p:nvGrpSpPr>
          <p:cNvPr id="62" name="Group 62"/>
          <p:cNvGrpSpPr/>
          <p:nvPr/>
        </p:nvGrpSpPr>
        <p:grpSpPr>
          <a:xfrm>
            <a:off x="621424" y="2568757"/>
            <a:ext cx="8522576" cy="3033444"/>
            <a:chOff x="0" y="0"/>
            <a:chExt cx="2670445" cy="950493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2670445" cy="950493"/>
            </a:xfrm>
            <a:custGeom>
              <a:avLst/>
              <a:gdLst/>
              <a:ahLst/>
              <a:cxnLst/>
              <a:rect l="l" t="t" r="r" b="b"/>
              <a:pathLst>
                <a:path w="2670445" h="950493">
                  <a:moveTo>
                    <a:pt x="14534" y="0"/>
                  </a:moveTo>
                  <a:lnTo>
                    <a:pt x="2655911" y="0"/>
                  </a:lnTo>
                  <a:cubicBezTo>
                    <a:pt x="2663938" y="0"/>
                    <a:pt x="2670445" y="6507"/>
                    <a:pt x="2670445" y="14534"/>
                  </a:cubicBezTo>
                  <a:lnTo>
                    <a:pt x="2670445" y="935958"/>
                  </a:lnTo>
                  <a:cubicBezTo>
                    <a:pt x="2670445" y="943985"/>
                    <a:pt x="2663938" y="950493"/>
                    <a:pt x="2655911" y="950493"/>
                  </a:cubicBezTo>
                  <a:lnTo>
                    <a:pt x="14534" y="950493"/>
                  </a:lnTo>
                  <a:cubicBezTo>
                    <a:pt x="6507" y="950493"/>
                    <a:pt x="0" y="943985"/>
                    <a:pt x="0" y="935958"/>
                  </a:cubicBezTo>
                  <a:lnTo>
                    <a:pt x="0" y="14534"/>
                  </a:lnTo>
                  <a:cubicBezTo>
                    <a:pt x="0" y="6507"/>
                    <a:pt x="6507" y="0"/>
                    <a:pt x="14534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47625"/>
              <a:ext cx="2670445" cy="998118"/>
            </a:xfrm>
            <a:prstGeom prst="rect">
              <a:avLst/>
            </a:prstGeom>
          </p:spPr>
          <p:txBody>
            <a:bodyPr lIns="45679" tIns="45679" rIns="45679" bIns="45679" rtlCol="0" anchor="ctr"/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65" name="TextBox 65"/>
          <p:cNvSpPr txBox="1"/>
          <p:nvPr/>
        </p:nvSpPr>
        <p:spPr>
          <a:xfrm>
            <a:off x="1369318" y="2918956"/>
            <a:ext cx="7432858" cy="2455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856"/>
              </a:lnSpc>
              <a:spcBef>
                <a:spcPct val="0"/>
              </a:spcBef>
            </a:pPr>
            <a:r>
              <a:rPr lang="es-ES" sz="2754" dirty="0">
                <a:solidFill>
                  <a:srgbClr val="232619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El </a:t>
            </a:r>
            <a:r>
              <a:rPr lang="es-ES" sz="2754" b="1" u="sng" dirty="0">
                <a:solidFill>
                  <a:srgbClr val="427755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  <a:hlinkClick r:id="rId18" tooltip="https://eur-lex.europa.eu/legal-content/ES/TXT/HTML/?uri=CELEX:32023R1115"/>
              </a:rPr>
              <a:t>Reglamento EUDR</a:t>
            </a:r>
            <a:r>
              <a:rPr lang="es-ES" sz="2754" dirty="0">
                <a:solidFill>
                  <a:srgbClr val="232619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establece normas relativas a la </a:t>
            </a:r>
            <a:r>
              <a:rPr lang="es-ES" sz="2754" b="1" dirty="0">
                <a:solidFill>
                  <a:srgbClr val="23261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introducción</a:t>
            </a:r>
            <a:r>
              <a:rPr lang="es-ES" sz="2754" dirty="0">
                <a:solidFill>
                  <a:srgbClr val="232619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(despacho a libre práctica, producción doméstica y transformación) y </a:t>
            </a:r>
            <a:r>
              <a:rPr lang="es-ES" sz="2754" b="1" dirty="0">
                <a:solidFill>
                  <a:srgbClr val="23261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comercialización en el mercado de la Unión</a:t>
            </a:r>
            <a:r>
              <a:rPr lang="es-ES" sz="2754" dirty="0">
                <a:solidFill>
                  <a:srgbClr val="232619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, así como a la </a:t>
            </a:r>
            <a:r>
              <a:rPr lang="es-ES" sz="2754" b="1" dirty="0">
                <a:solidFill>
                  <a:srgbClr val="23261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exportación</a:t>
            </a:r>
            <a:r>
              <a:rPr lang="es-ES" sz="2754" dirty="0">
                <a:solidFill>
                  <a:srgbClr val="232619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desde él, de determinados productos. </a:t>
            </a:r>
          </a:p>
        </p:txBody>
      </p:sp>
      <p:sp>
        <p:nvSpPr>
          <p:cNvPr id="66" name="Freeform 66"/>
          <p:cNvSpPr/>
          <p:nvPr/>
        </p:nvSpPr>
        <p:spPr>
          <a:xfrm>
            <a:off x="308571" y="3833181"/>
            <a:ext cx="625707" cy="625707"/>
          </a:xfrm>
          <a:custGeom>
            <a:avLst/>
            <a:gdLst/>
            <a:ahLst/>
            <a:cxnLst/>
            <a:rect l="l" t="t" r="r" b="b"/>
            <a:pathLst>
              <a:path w="625707" h="625707">
                <a:moveTo>
                  <a:pt x="0" y="0"/>
                </a:moveTo>
                <a:lnTo>
                  <a:pt x="625707" y="0"/>
                </a:lnTo>
                <a:lnTo>
                  <a:pt x="625707" y="625707"/>
                </a:lnTo>
                <a:lnTo>
                  <a:pt x="0" y="62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w="285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67" name="Freeform 67"/>
          <p:cNvSpPr/>
          <p:nvPr/>
        </p:nvSpPr>
        <p:spPr>
          <a:xfrm>
            <a:off x="308571" y="6963684"/>
            <a:ext cx="625707" cy="625707"/>
          </a:xfrm>
          <a:custGeom>
            <a:avLst/>
            <a:gdLst/>
            <a:ahLst/>
            <a:cxnLst/>
            <a:rect l="l" t="t" r="r" b="b"/>
            <a:pathLst>
              <a:path w="625707" h="625707">
                <a:moveTo>
                  <a:pt x="0" y="0"/>
                </a:moveTo>
                <a:lnTo>
                  <a:pt x="625707" y="0"/>
                </a:lnTo>
                <a:lnTo>
                  <a:pt x="625707" y="625707"/>
                </a:lnTo>
                <a:lnTo>
                  <a:pt x="0" y="62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w="285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68" name="Freeform 68"/>
          <p:cNvSpPr/>
          <p:nvPr/>
        </p:nvSpPr>
        <p:spPr>
          <a:xfrm>
            <a:off x="9931210" y="-1658092"/>
            <a:ext cx="8379215" cy="5743571"/>
          </a:xfrm>
          <a:custGeom>
            <a:avLst/>
            <a:gdLst/>
            <a:ahLst/>
            <a:cxnLst/>
            <a:rect l="l" t="t" r="r" b="b"/>
            <a:pathLst>
              <a:path w="8379215" h="5743571">
                <a:moveTo>
                  <a:pt x="0" y="0"/>
                </a:moveTo>
                <a:lnTo>
                  <a:pt x="8379214" y="0"/>
                </a:lnTo>
                <a:lnTo>
                  <a:pt x="8379214" y="5743571"/>
                </a:lnTo>
                <a:lnTo>
                  <a:pt x="0" y="574357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75000"/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69" name="Group 69"/>
          <p:cNvGrpSpPr/>
          <p:nvPr/>
        </p:nvGrpSpPr>
        <p:grpSpPr>
          <a:xfrm>
            <a:off x="10770802" y="-1212658"/>
            <a:ext cx="6700031" cy="4420926"/>
            <a:chOff x="0" y="0"/>
            <a:chExt cx="1222491" cy="806644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1222491" cy="806644"/>
            </a:xfrm>
            <a:custGeom>
              <a:avLst/>
              <a:gdLst/>
              <a:ahLst/>
              <a:cxnLst/>
              <a:rect l="l" t="t" r="r" b="b"/>
              <a:pathLst>
                <a:path w="1222491" h="806644">
                  <a:moveTo>
                    <a:pt x="42754" y="0"/>
                  </a:moveTo>
                  <a:lnTo>
                    <a:pt x="1179737" y="0"/>
                  </a:lnTo>
                  <a:cubicBezTo>
                    <a:pt x="1191076" y="0"/>
                    <a:pt x="1201951" y="4504"/>
                    <a:pt x="1209969" y="12522"/>
                  </a:cubicBezTo>
                  <a:cubicBezTo>
                    <a:pt x="1217987" y="20540"/>
                    <a:pt x="1222491" y="31415"/>
                    <a:pt x="1222491" y="42754"/>
                  </a:cubicBezTo>
                  <a:lnTo>
                    <a:pt x="1222491" y="763891"/>
                  </a:lnTo>
                  <a:cubicBezTo>
                    <a:pt x="1222491" y="775230"/>
                    <a:pt x="1217987" y="786104"/>
                    <a:pt x="1209969" y="794122"/>
                  </a:cubicBezTo>
                  <a:cubicBezTo>
                    <a:pt x="1201951" y="802140"/>
                    <a:pt x="1191076" y="806644"/>
                    <a:pt x="1179737" y="806644"/>
                  </a:cubicBezTo>
                  <a:lnTo>
                    <a:pt x="42754" y="806644"/>
                  </a:lnTo>
                  <a:cubicBezTo>
                    <a:pt x="31415" y="806644"/>
                    <a:pt x="20540" y="802140"/>
                    <a:pt x="12522" y="794122"/>
                  </a:cubicBezTo>
                  <a:cubicBezTo>
                    <a:pt x="4504" y="786104"/>
                    <a:pt x="0" y="775230"/>
                    <a:pt x="0" y="763891"/>
                  </a:cubicBezTo>
                  <a:lnTo>
                    <a:pt x="0" y="42754"/>
                  </a:lnTo>
                  <a:cubicBezTo>
                    <a:pt x="0" y="31415"/>
                    <a:pt x="4504" y="20540"/>
                    <a:pt x="12522" y="12522"/>
                  </a:cubicBezTo>
                  <a:cubicBezTo>
                    <a:pt x="20540" y="4504"/>
                    <a:pt x="31415" y="0"/>
                    <a:pt x="42754" y="0"/>
                  </a:cubicBezTo>
                  <a:close/>
                </a:path>
              </a:pathLst>
            </a:custGeom>
            <a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2A1BAD4-B427-E466-DEE7-42C2CFA38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8" y="794206"/>
            <a:ext cx="18280626" cy="869858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2D38663-A022-D1F8-1D8C-708E7A473727}"/>
              </a:ext>
            </a:extLst>
          </p:cNvPr>
          <p:cNvSpPr/>
          <p:nvPr/>
        </p:nvSpPr>
        <p:spPr>
          <a:xfrm>
            <a:off x="1600200" y="6896100"/>
            <a:ext cx="7543800" cy="1219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027B4761-19ED-CD91-5A90-8DDC26E94F5E}"/>
              </a:ext>
            </a:extLst>
          </p:cNvPr>
          <p:cNvSpPr txBox="1">
            <a:spLocks/>
          </p:cNvSpPr>
          <p:nvPr/>
        </p:nvSpPr>
        <p:spPr>
          <a:xfrm>
            <a:off x="16521112" y="-381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1</a:t>
            </a:r>
          </a:p>
          <a:p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CBF5CE6-07BC-CDFB-782D-25490CF8B262}"/>
              </a:ext>
            </a:extLst>
          </p:cNvPr>
          <p:cNvSpPr txBox="1"/>
          <p:nvPr/>
        </p:nvSpPr>
        <p:spPr>
          <a:xfrm>
            <a:off x="2057400" y="7364968"/>
            <a:ext cx="21336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EUDR (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countries</a:t>
            </a:r>
            <a:r>
              <a:rPr lang="es-ES" dirty="0"/>
              <a:t>)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AC4EBC9-566F-3D08-323A-610D58B6BE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0" y="8046810"/>
            <a:ext cx="7543800" cy="1636484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247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2795D535-E7EB-D4F9-A126-1F6FCA562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296"/>
            <a:ext cx="18288000" cy="8768407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9B1E9877-DC55-23C7-BD50-2A0D68992B09}"/>
              </a:ext>
            </a:extLst>
          </p:cNvPr>
          <p:cNvSpPr/>
          <p:nvPr/>
        </p:nvSpPr>
        <p:spPr>
          <a:xfrm rot="19495405">
            <a:off x="7339295" y="4318704"/>
            <a:ext cx="1143000" cy="4099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C8840F77-60E8-9553-7ECC-B32D6D32E786}"/>
              </a:ext>
            </a:extLst>
          </p:cNvPr>
          <p:cNvSpPr/>
          <p:nvPr/>
        </p:nvSpPr>
        <p:spPr>
          <a:xfrm rot="19495405">
            <a:off x="786094" y="5177334"/>
            <a:ext cx="1143000" cy="4099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1607EB9-08D1-A5D8-4A1C-A33A1733660A}"/>
              </a:ext>
            </a:extLst>
          </p:cNvPr>
          <p:cNvSpPr/>
          <p:nvPr/>
        </p:nvSpPr>
        <p:spPr>
          <a:xfrm>
            <a:off x="9601200" y="6515100"/>
            <a:ext cx="1828800" cy="990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D6FB4A-BC2A-E365-E6C2-48836A2AF108}"/>
              </a:ext>
            </a:extLst>
          </p:cNvPr>
          <p:cNvSpPr txBox="1">
            <a:spLocks/>
          </p:cNvSpPr>
          <p:nvPr/>
        </p:nvSpPr>
        <p:spPr>
          <a:xfrm>
            <a:off x="16521112" y="-381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1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BF944C-B1CF-2493-DB00-245917595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55" y="1175025"/>
            <a:ext cx="16279689" cy="7689682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2EE9442-6C94-ECF8-E786-48F14CC8F6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100" y="4889961"/>
            <a:ext cx="5630006" cy="819930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071260F-A6E3-7E4C-4711-7B0A45563D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100" y="3592744"/>
            <a:ext cx="5630006" cy="786053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999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1E2A305-EA82-26BF-80C9-41825A137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914400"/>
            <a:ext cx="18326099" cy="84582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B2BAE371-2C63-95AD-13C2-342488ABEBE2}"/>
              </a:ext>
            </a:extLst>
          </p:cNvPr>
          <p:cNvSpPr/>
          <p:nvPr/>
        </p:nvSpPr>
        <p:spPr>
          <a:xfrm>
            <a:off x="15468600" y="2628900"/>
            <a:ext cx="1524000" cy="1295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FB2686FD-9B29-A941-286F-722D4995DD10}"/>
              </a:ext>
            </a:extLst>
          </p:cNvPr>
          <p:cNvSpPr txBox="1">
            <a:spLocks/>
          </p:cNvSpPr>
          <p:nvPr/>
        </p:nvSpPr>
        <p:spPr>
          <a:xfrm>
            <a:off x="16521112" y="-381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1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27437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C66C8-FBF7-7711-D9A2-AE9CC4CB6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">
            <a:extLst>
              <a:ext uri="{FF2B5EF4-FFF2-40B4-BE49-F238E27FC236}">
                <a16:creationId xmlns:a16="http://schemas.microsoft.com/office/drawing/2014/main" id="{C1813B41-D34B-2B20-CABB-64647E063615}"/>
              </a:ext>
            </a:extLst>
          </p:cNvPr>
          <p:cNvGrpSpPr/>
          <p:nvPr/>
        </p:nvGrpSpPr>
        <p:grpSpPr>
          <a:xfrm>
            <a:off x="0" y="0"/>
            <a:ext cx="3331240" cy="10288628"/>
            <a:chOff x="0" y="0"/>
            <a:chExt cx="516096" cy="1593978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72970778-F480-4801-A45D-01EB1B92ACD5}"/>
                </a:ext>
              </a:extLst>
            </p:cNvPr>
            <p:cNvSpPr/>
            <p:nvPr/>
          </p:nvSpPr>
          <p:spPr>
            <a:xfrm>
              <a:off x="0" y="0"/>
              <a:ext cx="516096" cy="1593978"/>
            </a:xfrm>
            <a:custGeom>
              <a:avLst/>
              <a:gdLst/>
              <a:ahLst/>
              <a:cxnLst/>
              <a:rect l="l" t="t" r="r" b="b"/>
              <a:pathLst>
                <a:path w="516096" h="1593978">
                  <a:moveTo>
                    <a:pt x="0" y="0"/>
                  </a:moveTo>
                  <a:lnTo>
                    <a:pt x="516096" y="0"/>
                  </a:lnTo>
                  <a:lnTo>
                    <a:pt x="516096" y="1593978"/>
                  </a:lnTo>
                  <a:lnTo>
                    <a:pt x="0" y="1593978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" name="Freeform 3">
            <a:extLst>
              <a:ext uri="{FF2B5EF4-FFF2-40B4-BE49-F238E27FC236}">
                <a16:creationId xmlns:a16="http://schemas.microsoft.com/office/drawing/2014/main" id="{E8776941-EA6A-B68B-2946-1FB10B7932F0}"/>
              </a:ext>
            </a:extLst>
          </p:cNvPr>
          <p:cNvSpPr/>
          <p:nvPr/>
        </p:nvSpPr>
        <p:spPr>
          <a:xfrm>
            <a:off x="0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id="{05A3D5F3-47BB-D61B-C143-3662D22D7C1D}"/>
              </a:ext>
            </a:extLst>
          </p:cNvPr>
          <p:cNvGrpSpPr/>
          <p:nvPr/>
        </p:nvGrpSpPr>
        <p:grpSpPr>
          <a:xfrm>
            <a:off x="3997989" y="2514428"/>
            <a:ext cx="13680411" cy="6439072"/>
            <a:chOff x="0" y="0"/>
            <a:chExt cx="1729116" cy="419337"/>
          </a:xfrm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7B4DFBD5-92C1-9528-4105-749708F265CD}"/>
                </a:ext>
              </a:extLst>
            </p:cNvPr>
            <p:cNvSpPr/>
            <p:nvPr/>
          </p:nvSpPr>
          <p:spPr>
            <a:xfrm>
              <a:off x="0" y="0"/>
              <a:ext cx="1729116" cy="419337"/>
            </a:xfrm>
            <a:custGeom>
              <a:avLst/>
              <a:gdLst/>
              <a:ahLst/>
              <a:cxnLst/>
              <a:rect l="l" t="t" r="r" b="b"/>
              <a:pathLst>
                <a:path w="1729116" h="419337">
                  <a:moveTo>
                    <a:pt x="18868" y="0"/>
                  </a:moveTo>
                  <a:lnTo>
                    <a:pt x="1710249" y="0"/>
                  </a:lnTo>
                  <a:cubicBezTo>
                    <a:pt x="1715253" y="0"/>
                    <a:pt x="1720052" y="1988"/>
                    <a:pt x="1723590" y="5526"/>
                  </a:cubicBezTo>
                  <a:cubicBezTo>
                    <a:pt x="1727128" y="9065"/>
                    <a:pt x="1729116" y="13864"/>
                    <a:pt x="1729116" y="18868"/>
                  </a:cubicBezTo>
                  <a:lnTo>
                    <a:pt x="1729116" y="400470"/>
                  </a:lnTo>
                  <a:cubicBezTo>
                    <a:pt x="1729116" y="405474"/>
                    <a:pt x="1727128" y="410273"/>
                    <a:pt x="1723590" y="413811"/>
                  </a:cubicBezTo>
                  <a:cubicBezTo>
                    <a:pt x="1720052" y="417350"/>
                    <a:pt x="1715253" y="419337"/>
                    <a:pt x="1710249" y="419337"/>
                  </a:cubicBezTo>
                  <a:lnTo>
                    <a:pt x="18868" y="419337"/>
                  </a:lnTo>
                  <a:cubicBezTo>
                    <a:pt x="8447" y="419337"/>
                    <a:pt x="0" y="410890"/>
                    <a:pt x="0" y="400470"/>
                  </a:cubicBezTo>
                  <a:lnTo>
                    <a:pt x="0" y="18868"/>
                  </a:lnTo>
                  <a:cubicBezTo>
                    <a:pt x="0" y="13864"/>
                    <a:pt x="1988" y="9065"/>
                    <a:pt x="5526" y="5526"/>
                  </a:cubicBezTo>
                  <a:cubicBezTo>
                    <a:pt x="9065" y="1988"/>
                    <a:pt x="13864" y="0"/>
                    <a:pt x="188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E81E32E3-1191-791B-B63F-2B736F740FCE}"/>
                </a:ext>
              </a:extLst>
            </p:cNvPr>
            <p:cNvSpPr txBox="1"/>
            <p:nvPr/>
          </p:nvSpPr>
          <p:spPr>
            <a:xfrm>
              <a:off x="0" y="-47625"/>
              <a:ext cx="1729116" cy="466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>
                <a:latin typeface="Arial Nova Condensed" panose="020B0604020202020204" charset="0"/>
              </a:endParaRPr>
            </a:p>
          </p:txBody>
        </p:sp>
      </p:grpSp>
      <p:grpSp>
        <p:nvGrpSpPr>
          <p:cNvPr id="7" name="Group 26">
            <a:extLst>
              <a:ext uri="{FF2B5EF4-FFF2-40B4-BE49-F238E27FC236}">
                <a16:creationId xmlns:a16="http://schemas.microsoft.com/office/drawing/2014/main" id="{5E47DCC6-9608-9AB4-AE43-DFCB4CF6699B}"/>
              </a:ext>
            </a:extLst>
          </p:cNvPr>
          <p:cNvGrpSpPr/>
          <p:nvPr/>
        </p:nvGrpSpPr>
        <p:grpSpPr>
          <a:xfrm rot="5400000">
            <a:off x="10013734" y="1987918"/>
            <a:ext cx="790322" cy="975415"/>
            <a:chOff x="0" y="0"/>
            <a:chExt cx="658564" cy="812800"/>
          </a:xfrm>
        </p:grpSpPr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D595263B-9C51-8E34-0CBA-3CBD5A9899BF}"/>
                </a:ext>
              </a:extLst>
            </p:cNvPr>
            <p:cNvSpPr/>
            <p:nvPr/>
          </p:nvSpPr>
          <p:spPr>
            <a:xfrm>
              <a:off x="0" y="0"/>
              <a:ext cx="658565" cy="812800"/>
            </a:xfrm>
            <a:custGeom>
              <a:avLst/>
              <a:gdLst/>
              <a:ahLst/>
              <a:cxnLst/>
              <a:rect l="l" t="t" r="r" b="b"/>
              <a:pathLst>
                <a:path w="658565" h="812800">
                  <a:moveTo>
                    <a:pt x="658565" y="406400"/>
                  </a:moveTo>
                  <a:lnTo>
                    <a:pt x="252164" y="0"/>
                  </a:lnTo>
                  <a:lnTo>
                    <a:pt x="252164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252164" y="609600"/>
                  </a:lnTo>
                  <a:lnTo>
                    <a:pt x="252164" y="812800"/>
                  </a:lnTo>
                  <a:lnTo>
                    <a:pt x="658565" y="406400"/>
                  </a:lnTo>
                  <a:close/>
                </a:path>
              </a:pathLst>
            </a:custGeom>
            <a:solidFill>
              <a:srgbClr val="B4CA9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TextBox 28">
              <a:extLst>
                <a:ext uri="{FF2B5EF4-FFF2-40B4-BE49-F238E27FC236}">
                  <a16:creationId xmlns:a16="http://schemas.microsoft.com/office/drawing/2014/main" id="{A5D55136-984D-3323-A463-9C92094B3D1F}"/>
                </a:ext>
              </a:extLst>
            </p:cNvPr>
            <p:cNvSpPr txBox="1"/>
            <p:nvPr/>
          </p:nvSpPr>
          <p:spPr>
            <a:xfrm>
              <a:off x="0" y="155575"/>
              <a:ext cx="556964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 dirty="0">
                <a:latin typeface="Arial Nova Condensed" panose="020B0604020202020204" charset="0"/>
              </a:endParaRPr>
            </a:p>
          </p:txBody>
        </p:sp>
      </p:grp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3DC29AB9-9DC4-C75E-2847-239918A77D86}"/>
              </a:ext>
            </a:extLst>
          </p:cNvPr>
          <p:cNvSpPr txBox="1">
            <a:spLocks/>
          </p:cNvSpPr>
          <p:nvPr/>
        </p:nvSpPr>
        <p:spPr>
          <a:xfrm>
            <a:off x="4940288" y="797259"/>
            <a:ext cx="4038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2:</a:t>
            </a:r>
          </a:p>
          <a:p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5893F7-A563-2F18-88C3-1E3645FB1ECD}"/>
              </a:ext>
            </a:extLst>
          </p:cNvPr>
          <p:cNvSpPr txBox="1">
            <a:spLocks/>
          </p:cNvSpPr>
          <p:nvPr/>
        </p:nvSpPr>
        <p:spPr>
          <a:xfrm>
            <a:off x="5770894" y="4152900"/>
            <a:ext cx="10134600" cy="2717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MENU PRINCIPAL DEL SISTEMA DE INFORMACIÓN DE LA UE</a:t>
            </a:r>
            <a:endParaRPr lang="es-ES" sz="7200" dirty="0"/>
          </a:p>
        </p:txBody>
      </p:sp>
    </p:spTree>
    <p:extLst>
      <p:ext uri="{BB962C8B-B14F-4D97-AF65-F5344CB8AC3E}">
        <p14:creationId xmlns:p14="http://schemas.microsoft.com/office/powerpoint/2010/main" val="859928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6C8BC2D2-B9AE-E744-0D83-4816EE91BD93}"/>
              </a:ext>
            </a:extLst>
          </p:cNvPr>
          <p:cNvGrpSpPr/>
          <p:nvPr/>
        </p:nvGrpSpPr>
        <p:grpSpPr>
          <a:xfrm>
            <a:off x="14288" y="1098385"/>
            <a:ext cx="18287999" cy="8090230"/>
            <a:chOff x="0" y="1098384"/>
            <a:chExt cx="18287999" cy="8090230"/>
          </a:xfrm>
        </p:grpSpPr>
        <p:pic>
          <p:nvPicPr>
            <p:cNvPr id="2" name="Imagen 1" descr="Interfaz de usuario gráfica, Texto, Aplicación&#10;&#10;El contenido generado por IA puede ser incorrecto.">
              <a:extLst>
                <a:ext uri="{FF2B5EF4-FFF2-40B4-BE49-F238E27FC236}">
                  <a16:creationId xmlns:a16="http://schemas.microsoft.com/office/drawing/2014/main" id="{2AF05347-014E-A0E9-EE48-F715C3F9B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98384"/>
              <a:ext cx="18287999" cy="809023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9238A08B-6735-4F13-8F37-4AD83BB9DA50}"/>
                </a:ext>
              </a:extLst>
            </p:cNvPr>
            <p:cNvSpPr/>
            <p:nvPr/>
          </p:nvSpPr>
          <p:spPr>
            <a:xfrm>
              <a:off x="2362200" y="3771900"/>
              <a:ext cx="2133600" cy="533400"/>
            </a:xfrm>
            <a:prstGeom prst="rect">
              <a:avLst/>
            </a:prstGeom>
            <a:solidFill>
              <a:srgbClr val="263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FE380601-12A1-D8AF-84F6-AE1478F4C29A}"/>
              </a:ext>
            </a:extLst>
          </p:cNvPr>
          <p:cNvSpPr/>
          <p:nvPr/>
        </p:nvSpPr>
        <p:spPr>
          <a:xfrm>
            <a:off x="76200" y="2933700"/>
            <a:ext cx="1905000" cy="838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6A4C78A8-A5DC-8671-A789-6E9ACF1E91BA}"/>
              </a:ext>
            </a:extLst>
          </p:cNvPr>
          <p:cNvCxnSpPr>
            <a:cxnSpLocks/>
          </p:cNvCxnSpPr>
          <p:nvPr/>
        </p:nvCxnSpPr>
        <p:spPr>
          <a:xfrm>
            <a:off x="1981200" y="3543300"/>
            <a:ext cx="4114800" cy="4953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367915FA-67DB-9BF3-4750-15E62CB8A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575" y="1884142"/>
            <a:ext cx="6277213" cy="5155030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A24D0039-88D0-EEC3-9E0E-31A531E6225C}"/>
              </a:ext>
            </a:extLst>
          </p:cNvPr>
          <p:cNvSpPr txBox="1">
            <a:spLocks/>
          </p:cNvSpPr>
          <p:nvPr/>
        </p:nvSpPr>
        <p:spPr>
          <a:xfrm>
            <a:off x="16521112" y="-381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2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99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2EA34AC6-37F7-1C1D-54D2-4E874B343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52" y="1104900"/>
            <a:ext cx="18306503" cy="807719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5491296-D137-7F08-4537-9FCF696E851F}"/>
              </a:ext>
            </a:extLst>
          </p:cNvPr>
          <p:cNvSpPr/>
          <p:nvPr/>
        </p:nvSpPr>
        <p:spPr>
          <a:xfrm>
            <a:off x="11811000" y="3924300"/>
            <a:ext cx="2514600" cy="1066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7F05D6F-1901-6CEB-DB1D-533499BC1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983" y="3197911"/>
            <a:ext cx="13710031" cy="3891176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0581793B-D349-6516-5126-43D2ED7CC87A}"/>
              </a:ext>
            </a:extLst>
          </p:cNvPr>
          <p:cNvSpPr/>
          <p:nvPr/>
        </p:nvSpPr>
        <p:spPr>
          <a:xfrm>
            <a:off x="3200400" y="4610100"/>
            <a:ext cx="3581400" cy="9143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54DEB96-FA75-9DE3-A036-0A9E338353E0}"/>
              </a:ext>
            </a:extLst>
          </p:cNvPr>
          <p:cNvSpPr/>
          <p:nvPr/>
        </p:nvSpPr>
        <p:spPr>
          <a:xfrm>
            <a:off x="7581901" y="4610100"/>
            <a:ext cx="2095499" cy="9143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55F38C5-995C-D551-65BA-1A75FA8A2D67}"/>
              </a:ext>
            </a:extLst>
          </p:cNvPr>
          <p:cNvSpPr/>
          <p:nvPr/>
        </p:nvSpPr>
        <p:spPr>
          <a:xfrm>
            <a:off x="9842595" y="4586266"/>
            <a:ext cx="2349405" cy="9143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5826CA46-274E-12A1-C9B4-031CDC4A074E}"/>
              </a:ext>
            </a:extLst>
          </p:cNvPr>
          <p:cNvSpPr txBox="1">
            <a:spLocks/>
          </p:cNvSpPr>
          <p:nvPr/>
        </p:nvSpPr>
        <p:spPr>
          <a:xfrm>
            <a:off x="16521112" y="-381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2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764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A4BF13DA-2F56-E1CC-0B50-076E88180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8982"/>
            <a:ext cx="18288000" cy="806903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6B57B58-0687-5DAA-C9A7-9C985CBCD492}"/>
              </a:ext>
            </a:extLst>
          </p:cNvPr>
          <p:cNvSpPr/>
          <p:nvPr/>
        </p:nvSpPr>
        <p:spPr>
          <a:xfrm>
            <a:off x="1752600" y="5372100"/>
            <a:ext cx="2286000" cy="91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CF41D18-CDFE-585E-3D8B-A577C6F05473}"/>
              </a:ext>
            </a:extLst>
          </p:cNvPr>
          <p:cNvSpPr/>
          <p:nvPr/>
        </p:nvSpPr>
        <p:spPr>
          <a:xfrm>
            <a:off x="4548185" y="5353050"/>
            <a:ext cx="2286000" cy="91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A106CC-C0EC-0008-C724-E1C5C2194EBC}"/>
              </a:ext>
            </a:extLst>
          </p:cNvPr>
          <p:cNvSpPr/>
          <p:nvPr/>
        </p:nvSpPr>
        <p:spPr>
          <a:xfrm>
            <a:off x="7067550" y="5343525"/>
            <a:ext cx="1162050" cy="91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CA7C08D-B1F4-CD8B-7E23-9988A5AD2B2C}"/>
              </a:ext>
            </a:extLst>
          </p:cNvPr>
          <p:cNvSpPr/>
          <p:nvPr/>
        </p:nvSpPr>
        <p:spPr>
          <a:xfrm>
            <a:off x="8839200" y="5405437"/>
            <a:ext cx="3124200" cy="91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2AB7957-625F-E9C2-DDE5-AC392E4F98B5}"/>
              </a:ext>
            </a:extLst>
          </p:cNvPr>
          <p:cNvSpPr/>
          <p:nvPr/>
        </p:nvSpPr>
        <p:spPr>
          <a:xfrm>
            <a:off x="12472985" y="5353050"/>
            <a:ext cx="952502" cy="91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01B2D8D-E4CB-9D8F-3BC4-C78BEF3E1C7E}"/>
              </a:ext>
            </a:extLst>
          </p:cNvPr>
          <p:cNvSpPr/>
          <p:nvPr/>
        </p:nvSpPr>
        <p:spPr>
          <a:xfrm>
            <a:off x="13730287" y="5391150"/>
            <a:ext cx="1662113" cy="91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86D24C2-4E2E-AF45-6034-809D9B1DCB7D}"/>
              </a:ext>
            </a:extLst>
          </p:cNvPr>
          <p:cNvSpPr/>
          <p:nvPr/>
        </p:nvSpPr>
        <p:spPr>
          <a:xfrm>
            <a:off x="15925800" y="6438900"/>
            <a:ext cx="685800" cy="457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50F5E4B1-22D7-E2E7-02A2-CB8FD5E970CE}"/>
              </a:ext>
            </a:extLst>
          </p:cNvPr>
          <p:cNvSpPr txBox="1">
            <a:spLocks/>
          </p:cNvSpPr>
          <p:nvPr/>
        </p:nvSpPr>
        <p:spPr>
          <a:xfrm>
            <a:off x="16521112" y="-381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2</a:t>
            </a:r>
          </a:p>
          <a:p>
            <a:endParaRPr lang="es-ES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0F5FD88E-34D7-3291-0DAF-2EE29B412184}"/>
              </a:ext>
            </a:extLst>
          </p:cNvPr>
          <p:cNvGrpSpPr/>
          <p:nvPr/>
        </p:nvGrpSpPr>
        <p:grpSpPr>
          <a:xfrm>
            <a:off x="8941598" y="2752725"/>
            <a:ext cx="2919404" cy="6095999"/>
            <a:chOff x="8591473" y="4162288"/>
            <a:chExt cx="1105054" cy="2389919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4B8CA152-40E8-1A9B-4DBE-08AE5FBEE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91473" y="4162288"/>
              <a:ext cx="1105054" cy="1962424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187114E5-E5D8-27F3-76E6-AB89F8140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1072" y="6124712"/>
              <a:ext cx="1095455" cy="427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823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59BA5-FA72-866E-8385-321B75A1C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">
            <a:extLst>
              <a:ext uri="{FF2B5EF4-FFF2-40B4-BE49-F238E27FC236}">
                <a16:creationId xmlns:a16="http://schemas.microsoft.com/office/drawing/2014/main" id="{04D3BA87-D6C4-C9FA-C4BB-98FD9EB2DBA5}"/>
              </a:ext>
            </a:extLst>
          </p:cNvPr>
          <p:cNvGrpSpPr/>
          <p:nvPr/>
        </p:nvGrpSpPr>
        <p:grpSpPr>
          <a:xfrm>
            <a:off x="0" y="0"/>
            <a:ext cx="3331240" cy="10288628"/>
            <a:chOff x="0" y="0"/>
            <a:chExt cx="516096" cy="1593978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0CC09CE7-4399-231D-E542-7CB72EA6EA7B}"/>
                </a:ext>
              </a:extLst>
            </p:cNvPr>
            <p:cNvSpPr/>
            <p:nvPr/>
          </p:nvSpPr>
          <p:spPr>
            <a:xfrm>
              <a:off x="0" y="0"/>
              <a:ext cx="516096" cy="1593978"/>
            </a:xfrm>
            <a:custGeom>
              <a:avLst/>
              <a:gdLst/>
              <a:ahLst/>
              <a:cxnLst/>
              <a:rect l="l" t="t" r="r" b="b"/>
              <a:pathLst>
                <a:path w="516096" h="1593978">
                  <a:moveTo>
                    <a:pt x="0" y="0"/>
                  </a:moveTo>
                  <a:lnTo>
                    <a:pt x="516096" y="0"/>
                  </a:lnTo>
                  <a:lnTo>
                    <a:pt x="516096" y="1593978"/>
                  </a:lnTo>
                  <a:lnTo>
                    <a:pt x="0" y="1593978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" name="Freeform 3">
            <a:extLst>
              <a:ext uri="{FF2B5EF4-FFF2-40B4-BE49-F238E27FC236}">
                <a16:creationId xmlns:a16="http://schemas.microsoft.com/office/drawing/2014/main" id="{C0752520-C057-3F59-780B-769C892C5B35}"/>
              </a:ext>
            </a:extLst>
          </p:cNvPr>
          <p:cNvSpPr/>
          <p:nvPr/>
        </p:nvSpPr>
        <p:spPr>
          <a:xfrm>
            <a:off x="0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id="{43AC993A-686A-F042-2448-2867FB0BBA9F}"/>
              </a:ext>
            </a:extLst>
          </p:cNvPr>
          <p:cNvGrpSpPr/>
          <p:nvPr/>
        </p:nvGrpSpPr>
        <p:grpSpPr>
          <a:xfrm>
            <a:off x="3997989" y="2514428"/>
            <a:ext cx="13680411" cy="6439072"/>
            <a:chOff x="0" y="0"/>
            <a:chExt cx="1729116" cy="419337"/>
          </a:xfrm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3EF46C6-8AE3-FF6D-322E-46CF9CDECE7C}"/>
                </a:ext>
              </a:extLst>
            </p:cNvPr>
            <p:cNvSpPr/>
            <p:nvPr/>
          </p:nvSpPr>
          <p:spPr>
            <a:xfrm>
              <a:off x="0" y="0"/>
              <a:ext cx="1729116" cy="419337"/>
            </a:xfrm>
            <a:custGeom>
              <a:avLst/>
              <a:gdLst/>
              <a:ahLst/>
              <a:cxnLst/>
              <a:rect l="l" t="t" r="r" b="b"/>
              <a:pathLst>
                <a:path w="1729116" h="419337">
                  <a:moveTo>
                    <a:pt x="18868" y="0"/>
                  </a:moveTo>
                  <a:lnTo>
                    <a:pt x="1710249" y="0"/>
                  </a:lnTo>
                  <a:cubicBezTo>
                    <a:pt x="1715253" y="0"/>
                    <a:pt x="1720052" y="1988"/>
                    <a:pt x="1723590" y="5526"/>
                  </a:cubicBezTo>
                  <a:cubicBezTo>
                    <a:pt x="1727128" y="9065"/>
                    <a:pt x="1729116" y="13864"/>
                    <a:pt x="1729116" y="18868"/>
                  </a:cubicBezTo>
                  <a:lnTo>
                    <a:pt x="1729116" y="400470"/>
                  </a:lnTo>
                  <a:cubicBezTo>
                    <a:pt x="1729116" y="405474"/>
                    <a:pt x="1727128" y="410273"/>
                    <a:pt x="1723590" y="413811"/>
                  </a:cubicBezTo>
                  <a:cubicBezTo>
                    <a:pt x="1720052" y="417350"/>
                    <a:pt x="1715253" y="419337"/>
                    <a:pt x="1710249" y="419337"/>
                  </a:cubicBezTo>
                  <a:lnTo>
                    <a:pt x="18868" y="419337"/>
                  </a:lnTo>
                  <a:cubicBezTo>
                    <a:pt x="8447" y="419337"/>
                    <a:pt x="0" y="410890"/>
                    <a:pt x="0" y="400470"/>
                  </a:cubicBezTo>
                  <a:lnTo>
                    <a:pt x="0" y="18868"/>
                  </a:lnTo>
                  <a:cubicBezTo>
                    <a:pt x="0" y="13864"/>
                    <a:pt x="1988" y="9065"/>
                    <a:pt x="5526" y="5526"/>
                  </a:cubicBezTo>
                  <a:cubicBezTo>
                    <a:pt x="9065" y="1988"/>
                    <a:pt x="13864" y="0"/>
                    <a:pt x="188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03EF35C8-D93F-9CCC-E10D-A4C547E3A89A}"/>
                </a:ext>
              </a:extLst>
            </p:cNvPr>
            <p:cNvSpPr txBox="1"/>
            <p:nvPr/>
          </p:nvSpPr>
          <p:spPr>
            <a:xfrm>
              <a:off x="0" y="-47625"/>
              <a:ext cx="1729116" cy="466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>
                <a:latin typeface="Arial Nova Condensed" panose="020B0604020202020204" charset="0"/>
              </a:endParaRPr>
            </a:p>
          </p:txBody>
        </p:sp>
      </p:grpSp>
      <p:grpSp>
        <p:nvGrpSpPr>
          <p:cNvPr id="7" name="Group 26">
            <a:extLst>
              <a:ext uri="{FF2B5EF4-FFF2-40B4-BE49-F238E27FC236}">
                <a16:creationId xmlns:a16="http://schemas.microsoft.com/office/drawing/2014/main" id="{4B2BE2CD-9CA4-C71C-8900-336546E32C59}"/>
              </a:ext>
            </a:extLst>
          </p:cNvPr>
          <p:cNvGrpSpPr/>
          <p:nvPr/>
        </p:nvGrpSpPr>
        <p:grpSpPr>
          <a:xfrm rot="5400000">
            <a:off x="10013734" y="1987918"/>
            <a:ext cx="790322" cy="975415"/>
            <a:chOff x="0" y="0"/>
            <a:chExt cx="658564" cy="812800"/>
          </a:xfrm>
        </p:grpSpPr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755D40A3-3058-8BD6-9932-6AE76B07D8DF}"/>
                </a:ext>
              </a:extLst>
            </p:cNvPr>
            <p:cNvSpPr/>
            <p:nvPr/>
          </p:nvSpPr>
          <p:spPr>
            <a:xfrm>
              <a:off x="0" y="0"/>
              <a:ext cx="658565" cy="812800"/>
            </a:xfrm>
            <a:custGeom>
              <a:avLst/>
              <a:gdLst/>
              <a:ahLst/>
              <a:cxnLst/>
              <a:rect l="l" t="t" r="r" b="b"/>
              <a:pathLst>
                <a:path w="658565" h="812800">
                  <a:moveTo>
                    <a:pt x="658565" y="406400"/>
                  </a:moveTo>
                  <a:lnTo>
                    <a:pt x="252164" y="0"/>
                  </a:lnTo>
                  <a:lnTo>
                    <a:pt x="252164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252164" y="609600"/>
                  </a:lnTo>
                  <a:lnTo>
                    <a:pt x="252164" y="812800"/>
                  </a:lnTo>
                  <a:lnTo>
                    <a:pt x="658565" y="406400"/>
                  </a:lnTo>
                  <a:close/>
                </a:path>
              </a:pathLst>
            </a:custGeom>
            <a:solidFill>
              <a:srgbClr val="B4CA9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TextBox 28">
              <a:extLst>
                <a:ext uri="{FF2B5EF4-FFF2-40B4-BE49-F238E27FC236}">
                  <a16:creationId xmlns:a16="http://schemas.microsoft.com/office/drawing/2014/main" id="{8269AFB0-1E5E-AC45-666B-017F379F7BFD}"/>
                </a:ext>
              </a:extLst>
            </p:cNvPr>
            <p:cNvSpPr txBox="1"/>
            <p:nvPr/>
          </p:nvSpPr>
          <p:spPr>
            <a:xfrm>
              <a:off x="0" y="155575"/>
              <a:ext cx="556964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 dirty="0">
                <a:latin typeface="Arial Nova Condensed" panose="020B0604020202020204" charset="0"/>
              </a:endParaRPr>
            </a:p>
          </p:txBody>
        </p:sp>
      </p:grp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E17E5CF9-84BA-5B22-0D3D-3776C0BA2CD7}"/>
              </a:ext>
            </a:extLst>
          </p:cNvPr>
          <p:cNvSpPr txBox="1">
            <a:spLocks/>
          </p:cNvSpPr>
          <p:nvPr/>
        </p:nvSpPr>
        <p:spPr>
          <a:xfrm>
            <a:off x="4940288" y="797259"/>
            <a:ext cx="4038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3:</a:t>
            </a:r>
          </a:p>
          <a:p>
            <a:endParaRPr lang="es-ES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FCA8C127-74F1-9BF2-90A1-38D369720B7A}"/>
              </a:ext>
            </a:extLst>
          </p:cNvPr>
          <p:cNvSpPr txBox="1">
            <a:spLocks/>
          </p:cNvSpPr>
          <p:nvPr/>
        </p:nvSpPr>
        <p:spPr>
          <a:xfrm>
            <a:off x="5642602" y="4375064"/>
            <a:ext cx="10134600" cy="2717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200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 CÓMO PRESENTAR LA DECLARACIÓN DE DILIGENCIA DEBIDA</a:t>
            </a:r>
            <a:endParaRPr lang="es-ES" sz="7200" dirty="0"/>
          </a:p>
        </p:txBody>
      </p:sp>
    </p:spTree>
    <p:extLst>
      <p:ext uri="{BB962C8B-B14F-4D97-AF65-F5344CB8AC3E}">
        <p14:creationId xmlns:p14="http://schemas.microsoft.com/office/powerpoint/2010/main" val="2330869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71F09BEE-CE1E-EC54-D60C-0C423D753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8982"/>
            <a:ext cx="18288000" cy="806903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B4DD79D-BDC6-D469-A283-2F11DFE9D55E}"/>
              </a:ext>
            </a:extLst>
          </p:cNvPr>
          <p:cNvSpPr/>
          <p:nvPr/>
        </p:nvSpPr>
        <p:spPr>
          <a:xfrm>
            <a:off x="16230600" y="3162300"/>
            <a:ext cx="1219200" cy="762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Interfaz de usuario gráfica, Texto, Aplicación, Chat o mensaje de texto&#10;&#10;El contenido generado por IA puede ser incorrecto.">
            <a:extLst>
              <a:ext uri="{FF2B5EF4-FFF2-40B4-BE49-F238E27FC236}">
                <a16:creationId xmlns:a16="http://schemas.microsoft.com/office/drawing/2014/main" id="{652A344F-BEDD-F920-0719-575B52100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854" y="2721295"/>
            <a:ext cx="6722292" cy="4844407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3812B001-593B-DE1F-A6BD-A9789B78D740}"/>
              </a:ext>
            </a:extLst>
          </p:cNvPr>
          <p:cNvSpPr txBox="1">
            <a:spLocks/>
          </p:cNvSpPr>
          <p:nvPr/>
        </p:nvSpPr>
        <p:spPr>
          <a:xfrm>
            <a:off x="16521112" y="2667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3</a:t>
            </a:r>
          </a:p>
          <a:p>
            <a:endParaRPr lang="es-ES" dirty="0"/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DC4D25FC-7027-E7D0-C461-5E2394CAFB10}"/>
              </a:ext>
            </a:extLst>
          </p:cNvPr>
          <p:cNvCxnSpPr/>
          <p:nvPr/>
        </p:nvCxnSpPr>
        <p:spPr>
          <a:xfrm flipH="1">
            <a:off x="12649200" y="3543300"/>
            <a:ext cx="3581400" cy="16001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74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A99471-FB84-3CE5-29CA-1C6C429DE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836"/>
            <a:ext cx="18288000" cy="77953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F104BB7-0C40-6A3C-BC34-D6F0B292E45F}"/>
              </a:ext>
            </a:extLst>
          </p:cNvPr>
          <p:cNvSpPr/>
          <p:nvPr/>
        </p:nvSpPr>
        <p:spPr>
          <a:xfrm>
            <a:off x="15316200" y="3619500"/>
            <a:ext cx="1219200" cy="685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5190CAA3-2399-A930-5CC1-C536E6BA0CBF}"/>
              </a:ext>
            </a:extLst>
          </p:cNvPr>
          <p:cNvCxnSpPr>
            <a:cxnSpLocks/>
          </p:cNvCxnSpPr>
          <p:nvPr/>
        </p:nvCxnSpPr>
        <p:spPr>
          <a:xfrm flipH="1">
            <a:off x="11789650" y="4229100"/>
            <a:ext cx="3526550" cy="10668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B690C376-CDA7-A864-8F30-D85084B21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349" y="3236916"/>
            <a:ext cx="5291301" cy="3813166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n 11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C2917945-8C76-25DE-59D9-3AC799CC6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734" y="1924050"/>
            <a:ext cx="14718530" cy="5676900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0490809B-B93B-8BA9-2399-C73AB0466E6D}"/>
              </a:ext>
            </a:extLst>
          </p:cNvPr>
          <p:cNvSpPr/>
          <p:nvPr/>
        </p:nvSpPr>
        <p:spPr>
          <a:xfrm>
            <a:off x="12893868" y="6162675"/>
            <a:ext cx="1828800" cy="1066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2E7E199-043A-0A0C-580B-56DBF5783F6F}"/>
              </a:ext>
            </a:extLst>
          </p:cNvPr>
          <p:cNvSpPr/>
          <p:nvPr/>
        </p:nvSpPr>
        <p:spPr>
          <a:xfrm>
            <a:off x="2438400" y="4457700"/>
            <a:ext cx="3581400" cy="1295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00D3B929-F396-495A-AFC0-2633CF5C07C0}"/>
              </a:ext>
            </a:extLst>
          </p:cNvPr>
          <p:cNvSpPr txBox="1">
            <a:spLocks/>
          </p:cNvSpPr>
          <p:nvPr/>
        </p:nvSpPr>
        <p:spPr>
          <a:xfrm>
            <a:off x="16521112" y="-381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3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877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4" name="Group 4"/>
          <p:cNvGrpSpPr/>
          <p:nvPr/>
        </p:nvGrpSpPr>
        <p:grpSpPr>
          <a:xfrm>
            <a:off x="-3725379" y="6655830"/>
            <a:ext cx="7772876" cy="777287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934B">
                <a:alpha val="25882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18992" y="5016037"/>
            <a:ext cx="7602378" cy="5211084"/>
          </a:xfrm>
          <a:custGeom>
            <a:avLst/>
            <a:gdLst/>
            <a:ahLst/>
            <a:cxnLst/>
            <a:rect l="l" t="t" r="r" b="b"/>
            <a:pathLst>
              <a:path w="7602378" h="5211084">
                <a:moveTo>
                  <a:pt x="0" y="0"/>
                </a:moveTo>
                <a:lnTo>
                  <a:pt x="7602378" y="0"/>
                </a:lnTo>
                <a:lnTo>
                  <a:pt x="7602378" y="5211085"/>
                </a:lnTo>
                <a:lnTo>
                  <a:pt x="0" y="5211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8" name="Group 8"/>
          <p:cNvGrpSpPr/>
          <p:nvPr/>
        </p:nvGrpSpPr>
        <p:grpSpPr>
          <a:xfrm>
            <a:off x="1234232" y="4006457"/>
            <a:ext cx="4330855" cy="6753486"/>
            <a:chOff x="0" y="0"/>
            <a:chExt cx="643157" cy="1002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3157" cy="1002932"/>
            </a:xfrm>
            <a:custGeom>
              <a:avLst/>
              <a:gdLst/>
              <a:ahLst/>
              <a:cxnLst/>
              <a:rect l="l" t="t" r="r" b="b"/>
              <a:pathLst>
                <a:path w="643157" h="1002932">
                  <a:moveTo>
                    <a:pt x="66142" y="0"/>
                  </a:moveTo>
                  <a:lnTo>
                    <a:pt x="577015" y="0"/>
                  </a:lnTo>
                  <a:cubicBezTo>
                    <a:pt x="594557" y="0"/>
                    <a:pt x="611381" y="6969"/>
                    <a:pt x="623785" y="19373"/>
                  </a:cubicBezTo>
                  <a:cubicBezTo>
                    <a:pt x="636189" y="31777"/>
                    <a:pt x="643157" y="48600"/>
                    <a:pt x="643157" y="66142"/>
                  </a:cubicBezTo>
                  <a:lnTo>
                    <a:pt x="643157" y="936790"/>
                  </a:lnTo>
                  <a:cubicBezTo>
                    <a:pt x="643157" y="954332"/>
                    <a:pt x="636189" y="971156"/>
                    <a:pt x="623785" y="983560"/>
                  </a:cubicBezTo>
                  <a:cubicBezTo>
                    <a:pt x="611381" y="995964"/>
                    <a:pt x="594557" y="1002932"/>
                    <a:pt x="577015" y="1002932"/>
                  </a:cubicBezTo>
                  <a:lnTo>
                    <a:pt x="66142" y="1002932"/>
                  </a:lnTo>
                  <a:cubicBezTo>
                    <a:pt x="48600" y="1002932"/>
                    <a:pt x="31777" y="995964"/>
                    <a:pt x="19373" y="983560"/>
                  </a:cubicBezTo>
                  <a:cubicBezTo>
                    <a:pt x="6969" y="971156"/>
                    <a:pt x="0" y="954332"/>
                    <a:pt x="0" y="936790"/>
                  </a:cubicBezTo>
                  <a:lnTo>
                    <a:pt x="0" y="66142"/>
                  </a:lnTo>
                  <a:cubicBezTo>
                    <a:pt x="0" y="48600"/>
                    <a:pt x="6969" y="31777"/>
                    <a:pt x="19373" y="19373"/>
                  </a:cubicBezTo>
                  <a:cubicBezTo>
                    <a:pt x="31777" y="6969"/>
                    <a:pt x="48600" y="0"/>
                    <a:pt x="66142" y="0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802895" y="0"/>
            <a:ext cx="11485105" cy="10287000"/>
            <a:chOff x="0" y="0"/>
            <a:chExt cx="3024884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4884" cy="2709333"/>
            </a:xfrm>
            <a:custGeom>
              <a:avLst/>
              <a:gdLst/>
              <a:ahLst/>
              <a:cxnLst/>
              <a:rect l="l" t="t" r="r" b="b"/>
              <a:pathLst>
                <a:path w="3024884" h="2709333">
                  <a:moveTo>
                    <a:pt x="0" y="0"/>
                  </a:moveTo>
                  <a:lnTo>
                    <a:pt x="3024884" y="0"/>
                  </a:lnTo>
                  <a:lnTo>
                    <a:pt x="30248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D523B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302488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629912" y="-3702868"/>
            <a:ext cx="6333517" cy="63335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934B">
                <a:alpha val="25882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360046" y="3154715"/>
            <a:ext cx="10436624" cy="3693932"/>
            <a:chOff x="0" y="0"/>
            <a:chExt cx="2727132" cy="96523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27132" cy="965239"/>
            </a:xfrm>
            <a:custGeom>
              <a:avLst/>
              <a:gdLst/>
              <a:ahLst/>
              <a:cxnLst/>
              <a:rect l="l" t="t" r="r" b="b"/>
              <a:pathLst>
                <a:path w="2727132" h="965239">
                  <a:moveTo>
                    <a:pt x="0" y="0"/>
                  </a:moveTo>
                  <a:lnTo>
                    <a:pt x="2727132" y="0"/>
                  </a:lnTo>
                  <a:lnTo>
                    <a:pt x="2727132" y="965239"/>
                  </a:lnTo>
                  <a:lnTo>
                    <a:pt x="0" y="965239"/>
                  </a:lnTo>
                  <a:close/>
                </a:path>
              </a:pathLst>
            </a:custGeom>
            <a:solidFill>
              <a:srgbClr val="F5F8EE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2727132" cy="1022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166070" y="2630649"/>
            <a:ext cx="1310720" cy="131072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w="190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7386928" y="2855636"/>
            <a:ext cx="860746" cy="860746"/>
          </a:xfrm>
          <a:custGeom>
            <a:avLst/>
            <a:gdLst/>
            <a:ahLst/>
            <a:cxnLst/>
            <a:rect l="l" t="t" r="r" b="b"/>
            <a:pathLst>
              <a:path w="860746" h="860746">
                <a:moveTo>
                  <a:pt x="0" y="0"/>
                </a:moveTo>
                <a:lnTo>
                  <a:pt x="860746" y="0"/>
                </a:lnTo>
                <a:lnTo>
                  <a:pt x="860746" y="860747"/>
                </a:lnTo>
                <a:lnTo>
                  <a:pt x="0" y="86074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23" name="Group 23"/>
          <p:cNvGrpSpPr/>
          <p:nvPr/>
        </p:nvGrpSpPr>
        <p:grpSpPr>
          <a:xfrm>
            <a:off x="7360046" y="7702612"/>
            <a:ext cx="10436624" cy="2066732"/>
            <a:chOff x="0" y="0"/>
            <a:chExt cx="2727132" cy="54004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727132" cy="540046"/>
            </a:xfrm>
            <a:custGeom>
              <a:avLst/>
              <a:gdLst/>
              <a:ahLst/>
              <a:cxnLst/>
              <a:rect l="l" t="t" r="r" b="b"/>
              <a:pathLst>
                <a:path w="2727132" h="540046">
                  <a:moveTo>
                    <a:pt x="0" y="0"/>
                  </a:moveTo>
                  <a:lnTo>
                    <a:pt x="2727132" y="0"/>
                  </a:lnTo>
                  <a:lnTo>
                    <a:pt x="2727132" y="540046"/>
                  </a:lnTo>
                  <a:lnTo>
                    <a:pt x="0" y="540046"/>
                  </a:lnTo>
                  <a:close/>
                </a:path>
              </a:pathLst>
            </a:custGeom>
            <a:solidFill>
              <a:srgbClr val="F5F8EE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2727132" cy="597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166070" y="7178546"/>
            <a:ext cx="1310720" cy="131072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w="190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609216" y="4117604"/>
            <a:ext cx="2375170" cy="1890334"/>
            <a:chOff x="0" y="0"/>
            <a:chExt cx="929508" cy="73977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29508" cy="739771"/>
            </a:xfrm>
            <a:custGeom>
              <a:avLst/>
              <a:gdLst/>
              <a:ahLst/>
              <a:cxnLst/>
              <a:rect l="l" t="t" r="r" b="b"/>
              <a:pathLst>
                <a:path w="929508" h="739771">
                  <a:moveTo>
                    <a:pt x="52152" y="0"/>
                  </a:moveTo>
                  <a:lnTo>
                    <a:pt x="877356" y="0"/>
                  </a:lnTo>
                  <a:cubicBezTo>
                    <a:pt x="906159" y="0"/>
                    <a:pt x="929508" y="23349"/>
                    <a:pt x="929508" y="52152"/>
                  </a:cubicBezTo>
                  <a:lnTo>
                    <a:pt x="929508" y="687618"/>
                  </a:lnTo>
                  <a:cubicBezTo>
                    <a:pt x="929508" y="716421"/>
                    <a:pt x="906159" y="739771"/>
                    <a:pt x="877356" y="739771"/>
                  </a:cubicBezTo>
                  <a:lnTo>
                    <a:pt x="52152" y="739771"/>
                  </a:lnTo>
                  <a:cubicBezTo>
                    <a:pt x="38321" y="739771"/>
                    <a:pt x="25056" y="734276"/>
                    <a:pt x="15275" y="724496"/>
                  </a:cubicBezTo>
                  <a:cubicBezTo>
                    <a:pt x="5495" y="714715"/>
                    <a:pt x="0" y="701450"/>
                    <a:pt x="0" y="687618"/>
                  </a:cubicBezTo>
                  <a:lnTo>
                    <a:pt x="0" y="52152"/>
                  </a:lnTo>
                  <a:cubicBezTo>
                    <a:pt x="0" y="23349"/>
                    <a:pt x="23349" y="0"/>
                    <a:pt x="52152" y="0"/>
                  </a:cubicBezTo>
                  <a:close/>
                </a:path>
              </a:pathLst>
            </a:custGeom>
            <a:solidFill>
              <a:srgbClr val="0D523B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929508" cy="7873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108519" y="4117604"/>
            <a:ext cx="2375170" cy="1890334"/>
            <a:chOff x="0" y="0"/>
            <a:chExt cx="929508" cy="73977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29508" cy="739771"/>
            </a:xfrm>
            <a:custGeom>
              <a:avLst/>
              <a:gdLst/>
              <a:ahLst/>
              <a:cxnLst/>
              <a:rect l="l" t="t" r="r" b="b"/>
              <a:pathLst>
                <a:path w="929508" h="739771">
                  <a:moveTo>
                    <a:pt x="52152" y="0"/>
                  </a:moveTo>
                  <a:lnTo>
                    <a:pt x="877356" y="0"/>
                  </a:lnTo>
                  <a:cubicBezTo>
                    <a:pt x="906159" y="0"/>
                    <a:pt x="929508" y="23349"/>
                    <a:pt x="929508" y="52152"/>
                  </a:cubicBezTo>
                  <a:lnTo>
                    <a:pt x="929508" y="687618"/>
                  </a:lnTo>
                  <a:cubicBezTo>
                    <a:pt x="929508" y="716421"/>
                    <a:pt x="906159" y="739771"/>
                    <a:pt x="877356" y="739771"/>
                  </a:cubicBezTo>
                  <a:lnTo>
                    <a:pt x="52152" y="739771"/>
                  </a:lnTo>
                  <a:cubicBezTo>
                    <a:pt x="38321" y="739771"/>
                    <a:pt x="25056" y="734276"/>
                    <a:pt x="15275" y="724496"/>
                  </a:cubicBezTo>
                  <a:cubicBezTo>
                    <a:pt x="5495" y="714715"/>
                    <a:pt x="0" y="701450"/>
                    <a:pt x="0" y="687618"/>
                  </a:cubicBezTo>
                  <a:lnTo>
                    <a:pt x="0" y="52152"/>
                  </a:lnTo>
                  <a:cubicBezTo>
                    <a:pt x="0" y="23349"/>
                    <a:pt x="23349" y="0"/>
                    <a:pt x="52152" y="0"/>
                  </a:cubicBezTo>
                  <a:close/>
                </a:path>
              </a:pathLst>
            </a:custGeom>
            <a:solidFill>
              <a:srgbClr val="0D523B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929508" cy="7873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2607514" y="4092757"/>
            <a:ext cx="2375170" cy="1915182"/>
            <a:chOff x="0" y="0"/>
            <a:chExt cx="929508" cy="74949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29508" cy="749495"/>
            </a:xfrm>
            <a:custGeom>
              <a:avLst/>
              <a:gdLst/>
              <a:ahLst/>
              <a:cxnLst/>
              <a:rect l="l" t="t" r="r" b="b"/>
              <a:pathLst>
                <a:path w="929508" h="749495">
                  <a:moveTo>
                    <a:pt x="52152" y="0"/>
                  </a:moveTo>
                  <a:lnTo>
                    <a:pt x="877356" y="0"/>
                  </a:lnTo>
                  <a:cubicBezTo>
                    <a:pt x="906159" y="0"/>
                    <a:pt x="929508" y="23349"/>
                    <a:pt x="929508" y="52152"/>
                  </a:cubicBezTo>
                  <a:lnTo>
                    <a:pt x="929508" y="697342"/>
                  </a:lnTo>
                  <a:cubicBezTo>
                    <a:pt x="929508" y="711174"/>
                    <a:pt x="924014" y="724439"/>
                    <a:pt x="914233" y="734220"/>
                  </a:cubicBezTo>
                  <a:cubicBezTo>
                    <a:pt x="904453" y="744000"/>
                    <a:pt x="891188" y="749495"/>
                    <a:pt x="877356" y="749495"/>
                  </a:cubicBezTo>
                  <a:lnTo>
                    <a:pt x="52152" y="749495"/>
                  </a:lnTo>
                  <a:cubicBezTo>
                    <a:pt x="23349" y="749495"/>
                    <a:pt x="0" y="726145"/>
                    <a:pt x="0" y="697342"/>
                  </a:cubicBezTo>
                  <a:lnTo>
                    <a:pt x="0" y="52152"/>
                  </a:lnTo>
                  <a:cubicBezTo>
                    <a:pt x="0" y="23349"/>
                    <a:pt x="23349" y="0"/>
                    <a:pt x="52152" y="0"/>
                  </a:cubicBezTo>
                  <a:close/>
                </a:path>
              </a:pathLst>
            </a:custGeom>
            <a:solidFill>
              <a:srgbClr val="0D523B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929508" cy="797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5106509" y="4117604"/>
            <a:ext cx="2375170" cy="1890334"/>
            <a:chOff x="0" y="0"/>
            <a:chExt cx="929508" cy="73977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929508" cy="739771"/>
            </a:xfrm>
            <a:custGeom>
              <a:avLst/>
              <a:gdLst/>
              <a:ahLst/>
              <a:cxnLst/>
              <a:rect l="l" t="t" r="r" b="b"/>
              <a:pathLst>
                <a:path w="929508" h="739771">
                  <a:moveTo>
                    <a:pt x="52152" y="0"/>
                  </a:moveTo>
                  <a:lnTo>
                    <a:pt x="877356" y="0"/>
                  </a:lnTo>
                  <a:cubicBezTo>
                    <a:pt x="906159" y="0"/>
                    <a:pt x="929508" y="23349"/>
                    <a:pt x="929508" y="52152"/>
                  </a:cubicBezTo>
                  <a:lnTo>
                    <a:pt x="929508" y="687618"/>
                  </a:lnTo>
                  <a:cubicBezTo>
                    <a:pt x="929508" y="716421"/>
                    <a:pt x="906159" y="739771"/>
                    <a:pt x="877356" y="739771"/>
                  </a:cubicBezTo>
                  <a:lnTo>
                    <a:pt x="52152" y="739771"/>
                  </a:lnTo>
                  <a:cubicBezTo>
                    <a:pt x="38321" y="739771"/>
                    <a:pt x="25056" y="734276"/>
                    <a:pt x="15275" y="724496"/>
                  </a:cubicBezTo>
                  <a:cubicBezTo>
                    <a:pt x="5495" y="714715"/>
                    <a:pt x="0" y="701450"/>
                    <a:pt x="0" y="687618"/>
                  </a:cubicBezTo>
                  <a:lnTo>
                    <a:pt x="0" y="52152"/>
                  </a:lnTo>
                  <a:cubicBezTo>
                    <a:pt x="0" y="23349"/>
                    <a:pt x="23349" y="0"/>
                    <a:pt x="52152" y="0"/>
                  </a:cubicBezTo>
                  <a:close/>
                </a:path>
              </a:pathLst>
            </a:custGeom>
            <a:solidFill>
              <a:srgbClr val="0D523B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929508" cy="7873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8497934" y="4665960"/>
            <a:ext cx="597735" cy="89117"/>
          </a:xfrm>
          <a:custGeom>
            <a:avLst/>
            <a:gdLst/>
            <a:ahLst/>
            <a:cxnLst/>
            <a:rect l="l" t="t" r="r" b="b"/>
            <a:pathLst>
              <a:path w="597735" h="89117">
                <a:moveTo>
                  <a:pt x="0" y="0"/>
                </a:moveTo>
                <a:lnTo>
                  <a:pt x="597734" y="0"/>
                </a:lnTo>
                <a:lnTo>
                  <a:pt x="597734" y="89117"/>
                </a:lnTo>
                <a:lnTo>
                  <a:pt x="0" y="8911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2" name="Freeform 42"/>
          <p:cNvSpPr/>
          <p:nvPr/>
        </p:nvSpPr>
        <p:spPr>
          <a:xfrm>
            <a:off x="10997237" y="4665960"/>
            <a:ext cx="597735" cy="89117"/>
          </a:xfrm>
          <a:custGeom>
            <a:avLst/>
            <a:gdLst/>
            <a:ahLst/>
            <a:cxnLst/>
            <a:rect l="l" t="t" r="r" b="b"/>
            <a:pathLst>
              <a:path w="597735" h="89117">
                <a:moveTo>
                  <a:pt x="0" y="0"/>
                </a:moveTo>
                <a:lnTo>
                  <a:pt x="597734" y="0"/>
                </a:lnTo>
                <a:lnTo>
                  <a:pt x="597734" y="89117"/>
                </a:lnTo>
                <a:lnTo>
                  <a:pt x="0" y="8911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3" name="Freeform 43"/>
          <p:cNvSpPr/>
          <p:nvPr/>
        </p:nvSpPr>
        <p:spPr>
          <a:xfrm>
            <a:off x="13496231" y="4665960"/>
            <a:ext cx="597735" cy="89117"/>
          </a:xfrm>
          <a:custGeom>
            <a:avLst/>
            <a:gdLst/>
            <a:ahLst/>
            <a:cxnLst/>
            <a:rect l="l" t="t" r="r" b="b"/>
            <a:pathLst>
              <a:path w="597735" h="89117">
                <a:moveTo>
                  <a:pt x="0" y="0"/>
                </a:moveTo>
                <a:lnTo>
                  <a:pt x="597735" y="0"/>
                </a:lnTo>
                <a:lnTo>
                  <a:pt x="597735" y="89117"/>
                </a:lnTo>
                <a:lnTo>
                  <a:pt x="0" y="8911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4" name="Freeform 44"/>
          <p:cNvSpPr/>
          <p:nvPr/>
        </p:nvSpPr>
        <p:spPr>
          <a:xfrm>
            <a:off x="15995226" y="4665960"/>
            <a:ext cx="597735" cy="89117"/>
          </a:xfrm>
          <a:custGeom>
            <a:avLst/>
            <a:gdLst/>
            <a:ahLst/>
            <a:cxnLst/>
            <a:rect l="l" t="t" r="r" b="b"/>
            <a:pathLst>
              <a:path w="597735" h="89117">
                <a:moveTo>
                  <a:pt x="0" y="0"/>
                </a:moveTo>
                <a:lnTo>
                  <a:pt x="597735" y="0"/>
                </a:lnTo>
                <a:lnTo>
                  <a:pt x="597735" y="89117"/>
                </a:lnTo>
                <a:lnTo>
                  <a:pt x="0" y="8911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5" name="Freeform 45"/>
          <p:cNvSpPr/>
          <p:nvPr/>
        </p:nvSpPr>
        <p:spPr>
          <a:xfrm>
            <a:off x="8956449" y="6246495"/>
            <a:ext cx="375102" cy="375102"/>
          </a:xfrm>
          <a:custGeom>
            <a:avLst/>
            <a:gdLst/>
            <a:ahLst/>
            <a:cxnLst/>
            <a:rect l="l" t="t" r="r" b="b"/>
            <a:pathLst>
              <a:path w="375102" h="375102">
                <a:moveTo>
                  <a:pt x="0" y="0"/>
                </a:moveTo>
                <a:lnTo>
                  <a:pt x="375102" y="0"/>
                </a:lnTo>
                <a:lnTo>
                  <a:pt x="375102" y="375102"/>
                </a:lnTo>
                <a:lnTo>
                  <a:pt x="0" y="37510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6" name="Freeform 46"/>
          <p:cNvSpPr/>
          <p:nvPr/>
        </p:nvSpPr>
        <p:spPr>
          <a:xfrm>
            <a:off x="7386928" y="7445983"/>
            <a:ext cx="869004" cy="775847"/>
          </a:xfrm>
          <a:custGeom>
            <a:avLst/>
            <a:gdLst/>
            <a:ahLst/>
            <a:cxnLst/>
            <a:rect l="l" t="t" r="r" b="b"/>
            <a:pathLst>
              <a:path w="869004" h="775847">
                <a:moveTo>
                  <a:pt x="0" y="0"/>
                </a:moveTo>
                <a:lnTo>
                  <a:pt x="869004" y="0"/>
                </a:lnTo>
                <a:lnTo>
                  <a:pt x="869004" y="775847"/>
                </a:lnTo>
                <a:lnTo>
                  <a:pt x="0" y="775847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7" name="Freeform 47"/>
          <p:cNvSpPr/>
          <p:nvPr/>
        </p:nvSpPr>
        <p:spPr>
          <a:xfrm>
            <a:off x="8060123" y="9089342"/>
            <a:ext cx="375102" cy="375102"/>
          </a:xfrm>
          <a:custGeom>
            <a:avLst/>
            <a:gdLst/>
            <a:ahLst/>
            <a:cxnLst/>
            <a:rect l="l" t="t" r="r" b="b"/>
            <a:pathLst>
              <a:path w="375102" h="375102">
                <a:moveTo>
                  <a:pt x="0" y="0"/>
                </a:moveTo>
                <a:lnTo>
                  <a:pt x="375102" y="0"/>
                </a:lnTo>
                <a:lnTo>
                  <a:pt x="375102" y="375102"/>
                </a:lnTo>
                <a:lnTo>
                  <a:pt x="0" y="37510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1" name="TextBox 51"/>
          <p:cNvSpPr txBox="1"/>
          <p:nvPr/>
        </p:nvSpPr>
        <p:spPr>
          <a:xfrm>
            <a:off x="9416001" y="6215832"/>
            <a:ext cx="6597481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s-ES" sz="2400" b="1">
                <a:solidFill>
                  <a:srgbClr val="0E2B1D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El gran comerciante también se considera operador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707875" y="894988"/>
            <a:ext cx="10013733" cy="97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6"/>
              </a:lnSpc>
            </a:pPr>
            <a:r>
              <a:rPr lang="en-US" sz="2819">
                <a:solidFill>
                  <a:srgbClr val="FEFEFE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El </a:t>
            </a:r>
            <a:r>
              <a:rPr lang="en-US" sz="2819" b="1">
                <a:solidFill>
                  <a:srgbClr val="FEFEFE"/>
                </a:solidFill>
                <a:latin typeface="Arial Nova Condensed Bold"/>
                <a:ea typeface="Arial Nova Condensed Bold"/>
                <a:cs typeface="Arial Nova Condensed Bold"/>
                <a:sym typeface="Arial Nova Condensed Bold"/>
              </a:rPr>
              <a:t>rol </a:t>
            </a:r>
            <a:r>
              <a:rPr lang="en-US" sz="2819">
                <a:solidFill>
                  <a:srgbClr val="FEFEFE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en la cadena de suministro es clave: </a:t>
            </a:r>
            <a:r>
              <a:rPr lang="en-US" sz="2819" b="1">
                <a:solidFill>
                  <a:srgbClr val="FEFEFE"/>
                </a:solidFill>
                <a:latin typeface="Arial Nova Condensed Bold"/>
                <a:ea typeface="Arial Nova Condensed Bold"/>
                <a:cs typeface="Arial Nova Condensed Bold"/>
                <a:sym typeface="Arial Nova Condensed Bold"/>
              </a:rPr>
              <a:t>determina las obligaciones</a:t>
            </a:r>
            <a:r>
              <a:rPr lang="en-US" sz="2819">
                <a:solidFill>
                  <a:srgbClr val="FEFEFE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 específicas derivadas del Reglamento.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234232" y="1250489"/>
            <a:ext cx="4330855" cy="2210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7"/>
              </a:lnSpc>
              <a:spcBef>
                <a:spcPct val="0"/>
              </a:spcBef>
            </a:pPr>
            <a:r>
              <a:rPr lang="es-ES" sz="4599" b="1" dirty="0">
                <a:solidFill>
                  <a:srgbClr val="0D523B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IDENTIFICACIÓN DE OPERADORES Y COMERCIANTES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8938953" y="2642272"/>
            <a:ext cx="8575778" cy="455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s-ES" sz="2700" b="1">
                <a:solidFill>
                  <a:srgbClr val="FEFEFE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OPERADORES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719018" y="7192948"/>
            <a:ext cx="8795714" cy="455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s-ES" sz="2700" b="1">
                <a:solidFill>
                  <a:srgbClr val="FEFEFE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COMERCIANTES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796801" y="3382192"/>
            <a:ext cx="8782655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s-ES" sz="2400" b="1" dirty="0">
                <a:solidFill>
                  <a:srgbClr val="0E2B1D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Introducen en el mercado de la UE o exportan productos pertinentes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7839609" y="4216740"/>
            <a:ext cx="1914385" cy="322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s-ES" sz="1915" b="1">
                <a:solidFill>
                  <a:srgbClr val="FFFFFF"/>
                </a:solidFill>
                <a:latin typeface="Arial Nova Condensed" panose="020B0604020202020204" charset="0"/>
                <a:ea typeface="Aileron Bold"/>
                <a:cs typeface="Aileron Bold"/>
                <a:sym typeface="Aileron Bold"/>
              </a:rPr>
              <a:t>IMPORTADOR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338911" y="4216740"/>
            <a:ext cx="1914385" cy="322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s-ES" sz="1915" b="1">
                <a:solidFill>
                  <a:srgbClr val="FFFFFF"/>
                </a:solidFill>
                <a:latin typeface="Arial Nova Condensed" panose="020B0604020202020204" charset="0"/>
                <a:ea typeface="Aileron Bold"/>
                <a:cs typeface="Aileron Bold"/>
                <a:sym typeface="Aileron Bold"/>
              </a:rPr>
              <a:t>EXPORTADOR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2837906" y="4191892"/>
            <a:ext cx="1914385" cy="322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s-ES" sz="1915" b="1">
                <a:solidFill>
                  <a:srgbClr val="FFFFFF"/>
                </a:solidFill>
                <a:latin typeface="Arial Nova Condensed" panose="020B0604020202020204" charset="0"/>
                <a:ea typeface="Aileron Bold"/>
                <a:cs typeface="Aileron Bold"/>
                <a:sym typeface="Aileron Bold"/>
              </a:rPr>
              <a:t>PRODUCTOR UE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5182028" y="4191892"/>
            <a:ext cx="2224130" cy="322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s-ES" sz="1915" b="1">
                <a:solidFill>
                  <a:srgbClr val="FFFFFF"/>
                </a:solidFill>
                <a:latin typeface="Arial Nova Condensed" panose="020B0604020202020204" charset="0"/>
                <a:ea typeface="Aileron Bold"/>
                <a:cs typeface="Aileron Bold"/>
                <a:sym typeface="Aileron Bold"/>
              </a:rPr>
              <a:t>TRANSFORMADOR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7869884" y="4991047"/>
            <a:ext cx="1914385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s-ES" sz="2100">
                <a:solidFill>
                  <a:srgbClr val="FFFFFF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Despacho a libre práctica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0338757" y="5050352"/>
            <a:ext cx="1914385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s-ES" sz="2100">
                <a:solidFill>
                  <a:srgbClr val="FFFFFF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Hacia terceros países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2836114" y="5050352"/>
            <a:ext cx="1914385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s-ES" sz="2100">
                <a:solidFill>
                  <a:srgbClr val="FFFFFF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Cultiva, aprovecha o cría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5335109" y="5050352"/>
            <a:ext cx="1914385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s-ES" sz="2100" dirty="0">
                <a:solidFill>
                  <a:srgbClr val="FFFFFF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De un producto pertinente a otro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8719018" y="7906307"/>
            <a:ext cx="8459453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s-ES" sz="24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Adquieren un «producto pertinente» en la UE y lo venden a terceros dentro de la UE.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8497934" y="9039860"/>
            <a:ext cx="900336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s-ES" sz="24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Solo si son pymes. Si no lo son, pasan a ser considerados operadores.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3C75BC02-BC4A-1CC1-DAAB-8F0BB2617E35}"/>
              </a:ext>
            </a:extLst>
          </p:cNvPr>
          <p:cNvGrpSpPr/>
          <p:nvPr/>
        </p:nvGrpSpPr>
        <p:grpSpPr>
          <a:xfrm>
            <a:off x="0" y="1076467"/>
            <a:ext cx="18287999" cy="8134066"/>
            <a:chOff x="0" y="1076467"/>
            <a:chExt cx="18287999" cy="8134066"/>
          </a:xfrm>
        </p:grpSpPr>
        <p:pic>
          <p:nvPicPr>
            <p:cNvPr id="7" name="Imagen 6" descr="Interfaz de usuario gráfica, Aplicación&#10;&#10;El contenido generado por IA puede ser incorrecto.">
              <a:extLst>
                <a:ext uri="{FF2B5EF4-FFF2-40B4-BE49-F238E27FC236}">
                  <a16:creationId xmlns:a16="http://schemas.microsoft.com/office/drawing/2014/main" id="{EB813F0A-AC05-7593-7528-D2DA6C6EC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76467"/>
              <a:ext cx="18287999" cy="8134066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3EFBF08B-9CFD-41B0-516D-312B04029F35}"/>
                </a:ext>
              </a:extLst>
            </p:cNvPr>
            <p:cNvSpPr/>
            <p:nvPr/>
          </p:nvSpPr>
          <p:spPr>
            <a:xfrm>
              <a:off x="3276600" y="6667500"/>
              <a:ext cx="1828800" cy="228600"/>
            </a:xfrm>
            <a:prstGeom prst="rect">
              <a:avLst/>
            </a:prstGeom>
            <a:solidFill>
              <a:srgbClr val="FDFCF2"/>
            </a:solidFill>
            <a:ln>
              <a:solidFill>
                <a:srgbClr val="FDFC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FF95F92D-82D4-0D49-6F0A-3AA6961D60C7}"/>
              </a:ext>
            </a:extLst>
          </p:cNvPr>
          <p:cNvSpPr/>
          <p:nvPr/>
        </p:nvSpPr>
        <p:spPr>
          <a:xfrm>
            <a:off x="15544800" y="2933700"/>
            <a:ext cx="914400" cy="762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1A3B08E-94A0-8564-0F4F-CF59283A404D}"/>
              </a:ext>
            </a:extLst>
          </p:cNvPr>
          <p:cNvSpPr/>
          <p:nvPr/>
        </p:nvSpPr>
        <p:spPr>
          <a:xfrm>
            <a:off x="1600200" y="4381500"/>
            <a:ext cx="3352800" cy="762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8C6A9ED-F2C9-6AEE-8744-9B3D32B2D1B2}"/>
              </a:ext>
            </a:extLst>
          </p:cNvPr>
          <p:cNvSpPr/>
          <p:nvPr/>
        </p:nvSpPr>
        <p:spPr>
          <a:xfrm>
            <a:off x="15849600" y="4457700"/>
            <a:ext cx="609600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2CFB03B-BB37-9DD9-CCD1-C38710E2073F}"/>
              </a:ext>
            </a:extLst>
          </p:cNvPr>
          <p:cNvSpPr/>
          <p:nvPr/>
        </p:nvSpPr>
        <p:spPr>
          <a:xfrm>
            <a:off x="8915400" y="4381500"/>
            <a:ext cx="2057400" cy="762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9D7ABF6-60A6-25D7-202C-269EE029D8E6}"/>
              </a:ext>
            </a:extLst>
          </p:cNvPr>
          <p:cNvSpPr/>
          <p:nvPr/>
        </p:nvSpPr>
        <p:spPr>
          <a:xfrm>
            <a:off x="1752600" y="5795962"/>
            <a:ext cx="6477000" cy="762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F151A30-B4EE-0A43-367F-C9289A50826E}"/>
              </a:ext>
            </a:extLst>
          </p:cNvPr>
          <p:cNvSpPr/>
          <p:nvPr/>
        </p:nvSpPr>
        <p:spPr>
          <a:xfrm>
            <a:off x="2209800" y="6557962"/>
            <a:ext cx="3200401" cy="5429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86F5AC2-2BF6-1834-0888-17BD79B706C5}"/>
              </a:ext>
            </a:extLst>
          </p:cNvPr>
          <p:cNvSpPr/>
          <p:nvPr/>
        </p:nvSpPr>
        <p:spPr>
          <a:xfrm>
            <a:off x="9067799" y="5905500"/>
            <a:ext cx="3276600" cy="5429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FE4DA62B-A317-B7A9-F3B5-45E7E0622F99}"/>
              </a:ext>
            </a:extLst>
          </p:cNvPr>
          <p:cNvSpPr txBox="1">
            <a:spLocks/>
          </p:cNvSpPr>
          <p:nvPr/>
        </p:nvSpPr>
        <p:spPr>
          <a:xfrm>
            <a:off x="16521112" y="2667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3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232AB5-99A4-C46D-FAC0-9A10C4ABF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596" y="2770850"/>
            <a:ext cx="9854405" cy="4745300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C0BF9CA5-CE10-D21E-0213-D7B7DED39735}"/>
              </a:ext>
            </a:extLst>
          </p:cNvPr>
          <p:cNvGrpSpPr/>
          <p:nvPr/>
        </p:nvGrpSpPr>
        <p:grpSpPr>
          <a:xfrm>
            <a:off x="4781903" y="1502380"/>
            <a:ext cx="8724192" cy="8587163"/>
            <a:chOff x="4781903" y="1502380"/>
            <a:chExt cx="8724192" cy="858716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0FCABF75-D0D5-ABA4-7BAF-1712610AC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1903" y="1502380"/>
              <a:ext cx="8724192" cy="8587163"/>
            </a:xfrm>
            <a:prstGeom prst="rect">
              <a:avLst/>
            </a:prstGeom>
            <a:ln w="127000" cap="sq">
              <a:solidFill>
                <a:srgbClr val="FF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31DE2FB6-510C-CEEE-8B25-175C721BDA5B}"/>
                </a:ext>
              </a:extLst>
            </p:cNvPr>
            <p:cNvSpPr/>
            <p:nvPr/>
          </p:nvSpPr>
          <p:spPr>
            <a:xfrm>
              <a:off x="6655199" y="7658099"/>
              <a:ext cx="1803001" cy="352567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1554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6" grpId="0" animBg="1"/>
      <p:bldP spid="16" grpId="1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FB896FBB-B294-9150-2A81-36EB577D9524}"/>
              </a:ext>
            </a:extLst>
          </p:cNvPr>
          <p:cNvGrpSpPr/>
          <p:nvPr/>
        </p:nvGrpSpPr>
        <p:grpSpPr>
          <a:xfrm>
            <a:off x="-18481" y="1028700"/>
            <a:ext cx="18324963" cy="8229600"/>
            <a:chOff x="-18481" y="1028700"/>
            <a:chExt cx="18324963" cy="82296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F3333AB2-CAD1-DC6A-9436-55A17C511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8481" y="1028700"/>
              <a:ext cx="18324963" cy="8229600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BB5A32F5-E314-1052-B4DE-2D553AA4DC91}"/>
                </a:ext>
              </a:extLst>
            </p:cNvPr>
            <p:cNvSpPr/>
            <p:nvPr/>
          </p:nvSpPr>
          <p:spPr>
            <a:xfrm>
              <a:off x="3352800" y="2171700"/>
              <a:ext cx="1905000" cy="304800"/>
            </a:xfrm>
            <a:prstGeom prst="rect">
              <a:avLst/>
            </a:prstGeom>
            <a:solidFill>
              <a:srgbClr val="FDFC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9CFF752A-436E-5596-F68A-426B39A5BD9A}"/>
              </a:ext>
            </a:extLst>
          </p:cNvPr>
          <p:cNvSpPr/>
          <p:nvPr/>
        </p:nvSpPr>
        <p:spPr>
          <a:xfrm>
            <a:off x="1752600" y="3924300"/>
            <a:ext cx="4572000" cy="609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A24CFA1-2778-D868-40EE-B755397AE7D3}"/>
              </a:ext>
            </a:extLst>
          </p:cNvPr>
          <p:cNvSpPr/>
          <p:nvPr/>
        </p:nvSpPr>
        <p:spPr>
          <a:xfrm>
            <a:off x="1757362" y="5905500"/>
            <a:ext cx="4795838" cy="609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73B009D-84B5-59D6-2A3A-D06C8840D4F2}"/>
              </a:ext>
            </a:extLst>
          </p:cNvPr>
          <p:cNvSpPr/>
          <p:nvPr/>
        </p:nvSpPr>
        <p:spPr>
          <a:xfrm>
            <a:off x="1907381" y="6591300"/>
            <a:ext cx="3274219" cy="609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28C52FC-D659-807C-BBA4-08937A58E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320" y="654610"/>
            <a:ext cx="11269360" cy="897777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7A57278-0515-A296-0DED-0B90F2E89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086" y="654610"/>
            <a:ext cx="11269360" cy="8960657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C487D1A3-0318-4AD8-F2E3-73CE63F8AFE1}"/>
              </a:ext>
            </a:extLst>
          </p:cNvPr>
          <p:cNvSpPr/>
          <p:nvPr/>
        </p:nvSpPr>
        <p:spPr>
          <a:xfrm>
            <a:off x="13944600" y="3543300"/>
            <a:ext cx="457200" cy="457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0F0C52A5-B7A6-19CF-AD93-3B29F3CBF200}"/>
              </a:ext>
            </a:extLst>
          </p:cNvPr>
          <p:cNvSpPr/>
          <p:nvPr/>
        </p:nvSpPr>
        <p:spPr>
          <a:xfrm>
            <a:off x="13182600" y="8607145"/>
            <a:ext cx="1524000" cy="838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9C97F6D7-CCBE-4635-9DCE-53CD24D4F435}"/>
              </a:ext>
            </a:extLst>
          </p:cNvPr>
          <p:cNvSpPr txBox="1">
            <a:spLocks/>
          </p:cNvSpPr>
          <p:nvPr/>
        </p:nvSpPr>
        <p:spPr>
          <a:xfrm>
            <a:off x="16521112" y="2667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3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70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3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DE61A546-BF57-AD23-AC5C-E4921BB8FA12}"/>
              </a:ext>
            </a:extLst>
          </p:cNvPr>
          <p:cNvSpPr txBox="1">
            <a:spLocks/>
          </p:cNvSpPr>
          <p:nvPr/>
        </p:nvSpPr>
        <p:spPr>
          <a:xfrm>
            <a:off x="16521112" y="2667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3</a:t>
            </a:r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4C2C67F-A51F-F0A9-8156-27457161C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131"/>
            <a:ext cx="18288000" cy="866273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AA0454C-7CC2-9D81-99F5-A7428B4229AA}"/>
              </a:ext>
            </a:extLst>
          </p:cNvPr>
          <p:cNvSpPr/>
          <p:nvPr/>
        </p:nvSpPr>
        <p:spPr>
          <a:xfrm>
            <a:off x="1752600" y="4610100"/>
            <a:ext cx="4876800" cy="1752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6316B1B-A842-1B77-EE56-CD35A9835DCB}"/>
              </a:ext>
            </a:extLst>
          </p:cNvPr>
          <p:cNvSpPr/>
          <p:nvPr/>
        </p:nvSpPr>
        <p:spPr>
          <a:xfrm>
            <a:off x="6596062" y="4610100"/>
            <a:ext cx="2547938" cy="1752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3CA7E82-F0B5-0A58-D171-89E769007170}"/>
              </a:ext>
            </a:extLst>
          </p:cNvPr>
          <p:cNvSpPr/>
          <p:nvPr/>
        </p:nvSpPr>
        <p:spPr>
          <a:xfrm>
            <a:off x="3200400" y="6438900"/>
            <a:ext cx="5791200" cy="1143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4845990-8B6A-8BF5-FE1D-3520C3F85587}"/>
              </a:ext>
            </a:extLst>
          </p:cNvPr>
          <p:cNvSpPr/>
          <p:nvPr/>
        </p:nvSpPr>
        <p:spPr>
          <a:xfrm>
            <a:off x="1905000" y="8039100"/>
            <a:ext cx="2667000" cy="7239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901AD14-1803-9B42-92C3-2DB9CDC34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754" y="1697851"/>
            <a:ext cx="15207691" cy="4400760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3" name="Conector: angular 12">
            <a:extLst>
              <a:ext uri="{FF2B5EF4-FFF2-40B4-BE49-F238E27FC236}">
                <a16:creationId xmlns:a16="http://schemas.microsoft.com/office/drawing/2014/main" id="{46DA4A34-C6BE-7CB8-DBDC-725A3A92AF41}"/>
              </a:ext>
            </a:extLst>
          </p:cNvPr>
          <p:cNvCxnSpPr>
            <a:cxnSpLocks/>
            <a:stCxn id="9" idx="3"/>
            <a:endCxn id="11" idx="2"/>
          </p:cNvCxnSpPr>
          <p:nvPr/>
        </p:nvCxnSpPr>
        <p:spPr>
          <a:xfrm flipV="1">
            <a:off x="4572000" y="6098611"/>
            <a:ext cx="4419600" cy="2302439"/>
          </a:xfrm>
          <a:prstGeom prst="bentConnector2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CF40681-7F57-5FE6-53C3-2430DDC3030D}"/>
              </a:ext>
            </a:extLst>
          </p:cNvPr>
          <p:cNvSpPr/>
          <p:nvPr/>
        </p:nvSpPr>
        <p:spPr>
          <a:xfrm>
            <a:off x="5638800" y="2476500"/>
            <a:ext cx="3352800" cy="18695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5FFBADE5-7CA5-0566-9913-34FD44786955}"/>
              </a:ext>
            </a:extLst>
          </p:cNvPr>
          <p:cNvSpPr/>
          <p:nvPr/>
        </p:nvSpPr>
        <p:spPr>
          <a:xfrm rot="19220485">
            <a:off x="12029332" y="2690031"/>
            <a:ext cx="743968" cy="33164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7554C0DA-0939-A229-D2A8-481D15E85995}"/>
              </a:ext>
            </a:extLst>
          </p:cNvPr>
          <p:cNvSpPr/>
          <p:nvPr/>
        </p:nvSpPr>
        <p:spPr>
          <a:xfrm>
            <a:off x="14554200" y="2999250"/>
            <a:ext cx="588467" cy="2216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AF22B858-BF63-D32D-E9D9-6F88D8144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743" y="983265"/>
            <a:ext cx="16430569" cy="900626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5E65B918-CB2E-29EF-5E3C-89F06492F86F}"/>
              </a:ext>
            </a:extLst>
          </p:cNvPr>
          <p:cNvSpPr/>
          <p:nvPr/>
        </p:nvSpPr>
        <p:spPr>
          <a:xfrm rot="10800000">
            <a:off x="2202633" y="2492093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97C3C55F-61E3-B7C2-47C6-FD2950513C6B}"/>
              </a:ext>
            </a:extLst>
          </p:cNvPr>
          <p:cNvSpPr/>
          <p:nvPr/>
        </p:nvSpPr>
        <p:spPr>
          <a:xfrm rot="10800000">
            <a:off x="2233122" y="3026800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Flecha: a la derecha 30">
            <a:extLst>
              <a:ext uri="{FF2B5EF4-FFF2-40B4-BE49-F238E27FC236}">
                <a16:creationId xmlns:a16="http://schemas.microsoft.com/office/drawing/2014/main" id="{D2DBEA61-2339-4493-0293-ED1875ED85F4}"/>
              </a:ext>
            </a:extLst>
          </p:cNvPr>
          <p:cNvSpPr/>
          <p:nvPr/>
        </p:nvSpPr>
        <p:spPr>
          <a:xfrm rot="10800000">
            <a:off x="2202633" y="3655451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F2F35C3D-9D50-3246-F9EE-074037028A98}"/>
              </a:ext>
            </a:extLst>
          </p:cNvPr>
          <p:cNvSpPr/>
          <p:nvPr/>
        </p:nvSpPr>
        <p:spPr>
          <a:xfrm>
            <a:off x="14706600" y="6339720"/>
            <a:ext cx="620167" cy="6216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61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9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3" grpId="0" animBg="1"/>
      <p:bldP spid="30" grpId="0" animBg="1"/>
      <p:bldP spid="31" grpId="0" animBg="1"/>
      <p:bldP spid="5" grpId="0" animBg="1"/>
      <p:bldP spid="5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5223FD-A2CF-45A2-0DF3-1302D234C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"/>
            <a:ext cx="14608050" cy="10302762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699D1EF2-459E-6A57-099A-7F67DE5F17D1}"/>
              </a:ext>
            </a:extLst>
          </p:cNvPr>
          <p:cNvSpPr txBox="1">
            <a:spLocks/>
          </p:cNvSpPr>
          <p:nvPr/>
        </p:nvSpPr>
        <p:spPr>
          <a:xfrm>
            <a:off x="16521112" y="2667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3</a:t>
            </a:r>
          </a:p>
          <a:p>
            <a:endParaRPr lang="es-ES" dirty="0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683C496E-CFBA-0F22-3F30-AAD03956FF1D}"/>
              </a:ext>
            </a:extLst>
          </p:cNvPr>
          <p:cNvSpPr txBox="1">
            <a:spLocks/>
          </p:cNvSpPr>
          <p:nvPr/>
        </p:nvSpPr>
        <p:spPr>
          <a:xfrm>
            <a:off x="107017" y="2667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SIGPAC</a:t>
            </a:r>
          </a:p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0A547D-2A97-0D82-529D-96A199E520B0}"/>
              </a:ext>
            </a:extLst>
          </p:cNvPr>
          <p:cNvSpPr txBox="1"/>
          <p:nvPr/>
        </p:nvSpPr>
        <p:spPr>
          <a:xfrm>
            <a:off x="4419600" y="5372100"/>
            <a:ext cx="7467600" cy="6142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  <a:spcAft>
                <a:spcPts val="800"/>
              </a:spcAft>
              <a:buNone/>
            </a:pPr>
            <a:r>
              <a:rPr lang="es-ES" sz="3200" b="1" u="sng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https://sigpac.mapa.es/fega/visor</a:t>
            </a:r>
            <a:r>
              <a:rPr lang="es-ES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s-ES" sz="24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290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0D71D8FD-3218-CBC6-315F-76451AF6F8E0}"/>
              </a:ext>
            </a:extLst>
          </p:cNvPr>
          <p:cNvSpPr txBox="1">
            <a:spLocks/>
          </p:cNvSpPr>
          <p:nvPr/>
        </p:nvSpPr>
        <p:spPr>
          <a:xfrm>
            <a:off x="16611600" y="2667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3</a:t>
            </a: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A3C5E73-5422-372C-CC99-ACAC83D6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068" y="0"/>
            <a:ext cx="14603866" cy="1028700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F4208A96-DAEA-F0F8-AE8D-7AEF86BF845B}"/>
              </a:ext>
            </a:extLst>
          </p:cNvPr>
          <p:cNvSpPr/>
          <p:nvPr/>
        </p:nvSpPr>
        <p:spPr>
          <a:xfrm>
            <a:off x="13944600" y="2019300"/>
            <a:ext cx="1371600" cy="381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2096819-AE64-F5C2-4279-2DAF4E4BBDD0}"/>
              </a:ext>
            </a:extLst>
          </p:cNvPr>
          <p:cNvSpPr/>
          <p:nvPr/>
        </p:nvSpPr>
        <p:spPr>
          <a:xfrm>
            <a:off x="3276600" y="838200"/>
            <a:ext cx="1828800" cy="4953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539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6696BD-38F0-C82C-A84D-81E97A3DB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-15097"/>
            <a:ext cx="14630400" cy="10317193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5A7E0513-FFDD-FD6E-84E6-7B397D2220B9}"/>
              </a:ext>
            </a:extLst>
          </p:cNvPr>
          <p:cNvSpPr txBox="1">
            <a:spLocks/>
          </p:cNvSpPr>
          <p:nvPr/>
        </p:nvSpPr>
        <p:spPr>
          <a:xfrm>
            <a:off x="16611600" y="2667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3</a:t>
            </a:r>
          </a:p>
          <a:p>
            <a:endParaRPr lang="es-ES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441A5BF4-D7E6-171C-9987-E27205BB5205}"/>
              </a:ext>
            </a:extLst>
          </p:cNvPr>
          <p:cNvSpPr/>
          <p:nvPr/>
        </p:nvSpPr>
        <p:spPr>
          <a:xfrm rot="19242636">
            <a:off x="7673675" y="576923"/>
            <a:ext cx="1143000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5DFA17F0-80E9-91E7-2B1B-FA8FCB75F717}"/>
              </a:ext>
            </a:extLst>
          </p:cNvPr>
          <p:cNvSpPr/>
          <p:nvPr/>
        </p:nvSpPr>
        <p:spPr>
          <a:xfrm rot="5400000" flipV="1">
            <a:off x="9657147" y="1699035"/>
            <a:ext cx="1143000" cy="4717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6288D19-BBAC-C7FB-FD4C-C1621F48A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145" y="1762402"/>
            <a:ext cx="5762855" cy="6762194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E3498892-6BBD-04C4-8624-2D5EBEF08EFB}"/>
              </a:ext>
            </a:extLst>
          </p:cNvPr>
          <p:cNvSpPr/>
          <p:nvPr/>
        </p:nvSpPr>
        <p:spPr>
          <a:xfrm>
            <a:off x="11658600" y="2324100"/>
            <a:ext cx="685800" cy="685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60429828-9FDE-947F-A41C-0A6EC83593F7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9169983" y="2909467"/>
            <a:ext cx="2589050" cy="16014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A2D98C3-FCFB-342C-B352-5C4200446497}"/>
              </a:ext>
            </a:extLst>
          </p:cNvPr>
          <p:cNvSpPr/>
          <p:nvPr/>
        </p:nvSpPr>
        <p:spPr>
          <a:xfrm>
            <a:off x="6181494" y="2724149"/>
            <a:ext cx="1895706" cy="12001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02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9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BA3968D-5224-B11A-C284-68183B02D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131"/>
            <a:ext cx="18288000" cy="8662738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F1E737-B674-04D8-D09F-111F035AC2F2}"/>
              </a:ext>
            </a:extLst>
          </p:cNvPr>
          <p:cNvSpPr txBox="1">
            <a:spLocks/>
          </p:cNvSpPr>
          <p:nvPr/>
        </p:nvSpPr>
        <p:spPr>
          <a:xfrm>
            <a:off x="16521112" y="1905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3</a:t>
            </a:r>
          </a:p>
          <a:p>
            <a:endParaRPr lang="es-ES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DA0845E3-CA8F-1E42-E767-ADFB8C597FF1}"/>
              </a:ext>
            </a:extLst>
          </p:cNvPr>
          <p:cNvSpPr/>
          <p:nvPr/>
        </p:nvSpPr>
        <p:spPr>
          <a:xfrm>
            <a:off x="15392400" y="8801100"/>
            <a:ext cx="1524000" cy="838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16153A6-742E-B6A2-43CA-951F28FC6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194" y="3419410"/>
            <a:ext cx="14531612" cy="3448180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844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084EB1F7-CAD3-D0FC-69F8-1592452E7208}"/>
              </a:ext>
            </a:extLst>
          </p:cNvPr>
          <p:cNvGrpSpPr/>
          <p:nvPr/>
        </p:nvGrpSpPr>
        <p:grpSpPr>
          <a:xfrm>
            <a:off x="1561680" y="5279"/>
            <a:ext cx="15164640" cy="10281721"/>
            <a:chOff x="1561680" y="5279"/>
            <a:chExt cx="15164640" cy="10281721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322D8D47-5402-51D2-C91B-4BD8557CA500}"/>
                </a:ext>
              </a:extLst>
            </p:cNvPr>
            <p:cNvGrpSpPr/>
            <p:nvPr/>
          </p:nvGrpSpPr>
          <p:grpSpPr>
            <a:xfrm>
              <a:off x="1561680" y="5279"/>
              <a:ext cx="15164640" cy="10281721"/>
              <a:chOff x="1561680" y="5279"/>
              <a:chExt cx="15164640" cy="10281721"/>
            </a:xfrm>
          </p:grpSpPr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DA04D205-2376-14C3-8F23-B694C0E887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61680" y="5279"/>
                <a:ext cx="15164640" cy="10281721"/>
              </a:xfrm>
              <a:prstGeom prst="rect">
                <a:avLst/>
              </a:prstGeom>
            </p:spPr>
          </p:pic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F3ED6637-7B91-2C93-69A6-28FB7FEA9766}"/>
                  </a:ext>
                </a:extLst>
              </p:cNvPr>
              <p:cNvSpPr/>
              <p:nvPr/>
            </p:nvSpPr>
            <p:spPr>
              <a:xfrm>
                <a:off x="4038600" y="5295900"/>
                <a:ext cx="1447800" cy="304800"/>
              </a:xfrm>
              <a:prstGeom prst="rect">
                <a:avLst/>
              </a:prstGeom>
              <a:solidFill>
                <a:srgbClr val="FDFC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27E47632-5251-7928-7E59-C8A47A50B5A1}"/>
                </a:ext>
              </a:extLst>
            </p:cNvPr>
            <p:cNvSpPr/>
            <p:nvPr/>
          </p:nvSpPr>
          <p:spPr>
            <a:xfrm>
              <a:off x="4419600" y="9944100"/>
              <a:ext cx="990600" cy="228600"/>
            </a:xfrm>
            <a:prstGeom prst="rect">
              <a:avLst/>
            </a:prstGeom>
            <a:solidFill>
              <a:srgbClr val="EDEF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27F18DB9-093F-99C9-9892-DA3ABF46FE06}"/>
              </a:ext>
            </a:extLst>
          </p:cNvPr>
          <p:cNvSpPr txBox="1">
            <a:spLocks/>
          </p:cNvSpPr>
          <p:nvPr/>
        </p:nvSpPr>
        <p:spPr>
          <a:xfrm>
            <a:off x="16687800" y="266700"/>
            <a:ext cx="17526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3</a:t>
            </a:r>
          </a:p>
          <a:p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2995294-C26E-2016-08E6-6A5D12337E9C}"/>
              </a:ext>
            </a:extLst>
          </p:cNvPr>
          <p:cNvSpPr/>
          <p:nvPr/>
        </p:nvSpPr>
        <p:spPr>
          <a:xfrm>
            <a:off x="13868400" y="2019300"/>
            <a:ext cx="1924260" cy="838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633AC98-28D7-C58F-4A8A-66753A3B5134}"/>
              </a:ext>
            </a:extLst>
          </p:cNvPr>
          <p:cNvSpPr/>
          <p:nvPr/>
        </p:nvSpPr>
        <p:spPr>
          <a:xfrm>
            <a:off x="13049460" y="9715499"/>
            <a:ext cx="2743200" cy="5715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546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9AAD753-1CA8-162C-4D9D-537C57DE025D}"/>
              </a:ext>
            </a:extLst>
          </p:cNvPr>
          <p:cNvGrpSpPr/>
          <p:nvPr/>
        </p:nvGrpSpPr>
        <p:grpSpPr>
          <a:xfrm>
            <a:off x="1561680" y="5279"/>
            <a:ext cx="15164640" cy="10281721"/>
            <a:chOff x="1561680" y="5279"/>
            <a:chExt cx="15164640" cy="10281721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3A63B990-CE66-654F-3C21-F7A26EECC929}"/>
                </a:ext>
              </a:extLst>
            </p:cNvPr>
            <p:cNvGrpSpPr/>
            <p:nvPr/>
          </p:nvGrpSpPr>
          <p:grpSpPr>
            <a:xfrm>
              <a:off x="1561680" y="5279"/>
              <a:ext cx="15164640" cy="10281721"/>
              <a:chOff x="1561680" y="5279"/>
              <a:chExt cx="15164640" cy="10281721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9A6262B7-A0E4-037D-4151-30E7A47DD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61680" y="5279"/>
                <a:ext cx="15164640" cy="10281721"/>
              </a:xfrm>
              <a:prstGeom prst="rect">
                <a:avLst/>
              </a:prstGeom>
            </p:spPr>
          </p:pic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4AF7E381-4129-7E71-7572-C25E7E3F18FB}"/>
                  </a:ext>
                </a:extLst>
              </p:cNvPr>
              <p:cNvSpPr/>
              <p:nvPr/>
            </p:nvSpPr>
            <p:spPr>
              <a:xfrm>
                <a:off x="4038600" y="5295900"/>
                <a:ext cx="1447800" cy="304800"/>
              </a:xfrm>
              <a:prstGeom prst="rect">
                <a:avLst/>
              </a:prstGeom>
              <a:solidFill>
                <a:srgbClr val="FDFC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D1AC8F81-3CFC-3ECA-CB6E-9ADB9EA578A7}"/>
                </a:ext>
              </a:extLst>
            </p:cNvPr>
            <p:cNvSpPr/>
            <p:nvPr/>
          </p:nvSpPr>
          <p:spPr>
            <a:xfrm>
              <a:off x="4419600" y="9944100"/>
              <a:ext cx="990600" cy="228600"/>
            </a:xfrm>
            <a:prstGeom prst="rect">
              <a:avLst/>
            </a:prstGeom>
            <a:solidFill>
              <a:srgbClr val="EDEF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C0ADEB6-71C6-32ED-B92E-58763C2DBE82}"/>
              </a:ext>
            </a:extLst>
          </p:cNvPr>
          <p:cNvSpPr txBox="1">
            <a:spLocks/>
          </p:cNvSpPr>
          <p:nvPr/>
        </p:nvSpPr>
        <p:spPr>
          <a:xfrm>
            <a:off x="16687800" y="38100"/>
            <a:ext cx="1752600" cy="57694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3</a:t>
            </a:r>
          </a:p>
          <a:p>
            <a:endParaRPr lang="es-ES" dirty="0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4C6D7B11-7896-87B7-EB4D-81D4F2269C5B}"/>
              </a:ext>
            </a:extLst>
          </p:cNvPr>
          <p:cNvSpPr/>
          <p:nvPr/>
        </p:nvSpPr>
        <p:spPr>
          <a:xfrm rot="5400000">
            <a:off x="14097000" y="9258300"/>
            <a:ext cx="6858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99E6292-5EE8-5A70-D7A4-6AEBCC06D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680" y="1485900"/>
            <a:ext cx="14123259" cy="6546183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ED475F7D-BED6-D64D-E556-E063C48C93CD}"/>
              </a:ext>
            </a:extLst>
          </p:cNvPr>
          <p:cNvSpPr/>
          <p:nvPr/>
        </p:nvSpPr>
        <p:spPr>
          <a:xfrm>
            <a:off x="1860531" y="4229100"/>
            <a:ext cx="723480" cy="76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2556572B-307D-B46B-BBF4-67D867931C6D}"/>
              </a:ext>
            </a:extLst>
          </p:cNvPr>
          <p:cNvSpPr/>
          <p:nvPr/>
        </p:nvSpPr>
        <p:spPr>
          <a:xfrm>
            <a:off x="9982200" y="7124700"/>
            <a:ext cx="1638300" cy="6477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765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6E9C8-9085-3994-56F7-B482AF32B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">
            <a:extLst>
              <a:ext uri="{FF2B5EF4-FFF2-40B4-BE49-F238E27FC236}">
                <a16:creationId xmlns:a16="http://schemas.microsoft.com/office/drawing/2014/main" id="{E13D7943-A017-B4B8-52A3-865FCE534518}"/>
              </a:ext>
            </a:extLst>
          </p:cNvPr>
          <p:cNvGrpSpPr/>
          <p:nvPr/>
        </p:nvGrpSpPr>
        <p:grpSpPr>
          <a:xfrm>
            <a:off x="0" y="0"/>
            <a:ext cx="3331240" cy="10288628"/>
            <a:chOff x="0" y="0"/>
            <a:chExt cx="516096" cy="1593978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8EBD0418-3801-5C11-B7CD-96297D4EF41D}"/>
                </a:ext>
              </a:extLst>
            </p:cNvPr>
            <p:cNvSpPr/>
            <p:nvPr/>
          </p:nvSpPr>
          <p:spPr>
            <a:xfrm>
              <a:off x="0" y="0"/>
              <a:ext cx="516096" cy="1593978"/>
            </a:xfrm>
            <a:custGeom>
              <a:avLst/>
              <a:gdLst/>
              <a:ahLst/>
              <a:cxnLst/>
              <a:rect l="l" t="t" r="r" b="b"/>
              <a:pathLst>
                <a:path w="516096" h="1593978">
                  <a:moveTo>
                    <a:pt x="0" y="0"/>
                  </a:moveTo>
                  <a:lnTo>
                    <a:pt x="516096" y="0"/>
                  </a:lnTo>
                  <a:lnTo>
                    <a:pt x="516096" y="1593978"/>
                  </a:lnTo>
                  <a:lnTo>
                    <a:pt x="0" y="1593978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" name="Freeform 3">
            <a:extLst>
              <a:ext uri="{FF2B5EF4-FFF2-40B4-BE49-F238E27FC236}">
                <a16:creationId xmlns:a16="http://schemas.microsoft.com/office/drawing/2014/main" id="{2CE4BDAC-C0D6-C56A-7FCF-48DFCDE52600}"/>
              </a:ext>
            </a:extLst>
          </p:cNvPr>
          <p:cNvSpPr/>
          <p:nvPr/>
        </p:nvSpPr>
        <p:spPr>
          <a:xfrm>
            <a:off x="0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id="{EC6A2F1F-80C9-1D7E-7CB8-27E53A4083AB}"/>
              </a:ext>
            </a:extLst>
          </p:cNvPr>
          <p:cNvGrpSpPr/>
          <p:nvPr/>
        </p:nvGrpSpPr>
        <p:grpSpPr>
          <a:xfrm>
            <a:off x="3997989" y="2514428"/>
            <a:ext cx="13680411" cy="6439072"/>
            <a:chOff x="0" y="0"/>
            <a:chExt cx="1729116" cy="419337"/>
          </a:xfrm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E0CF632E-52EC-8ECF-C76F-E7E104F8DD7D}"/>
                </a:ext>
              </a:extLst>
            </p:cNvPr>
            <p:cNvSpPr/>
            <p:nvPr/>
          </p:nvSpPr>
          <p:spPr>
            <a:xfrm>
              <a:off x="0" y="0"/>
              <a:ext cx="1729116" cy="419337"/>
            </a:xfrm>
            <a:custGeom>
              <a:avLst/>
              <a:gdLst/>
              <a:ahLst/>
              <a:cxnLst/>
              <a:rect l="l" t="t" r="r" b="b"/>
              <a:pathLst>
                <a:path w="1729116" h="419337">
                  <a:moveTo>
                    <a:pt x="18868" y="0"/>
                  </a:moveTo>
                  <a:lnTo>
                    <a:pt x="1710249" y="0"/>
                  </a:lnTo>
                  <a:cubicBezTo>
                    <a:pt x="1715253" y="0"/>
                    <a:pt x="1720052" y="1988"/>
                    <a:pt x="1723590" y="5526"/>
                  </a:cubicBezTo>
                  <a:cubicBezTo>
                    <a:pt x="1727128" y="9065"/>
                    <a:pt x="1729116" y="13864"/>
                    <a:pt x="1729116" y="18868"/>
                  </a:cubicBezTo>
                  <a:lnTo>
                    <a:pt x="1729116" y="400470"/>
                  </a:lnTo>
                  <a:cubicBezTo>
                    <a:pt x="1729116" y="405474"/>
                    <a:pt x="1727128" y="410273"/>
                    <a:pt x="1723590" y="413811"/>
                  </a:cubicBezTo>
                  <a:cubicBezTo>
                    <a:pt x="1720052" y="417350"/>
                    <a:pt x="1715253" y="419337"/>
                    <a:pt x="1710249" y="419337"/>
                  </a:cubicBezTo>
                  <a:lnTo>
                    <a:pt x="18868" y="419337"/>
                  </a:lnTo>
                  <a:cubicBezTo>
                    <a:pt x="8447" y="419337"/>
                    <a:pt x="0" y="410890"/>
                    <a:pt x="0" y="400470"/>
                  </a:cubicBezTo>
                  <a:lnTo>
                    <a:pt x="0" y="18868"/>
                  </a:lnTo>
                  <a:cubicBezTo>
                    <a:pt x="0" y="13864"/>
                    <a:pt x="1988" y="9065"/>
                    <a:pt x="5526" y="5526"/>
                  </a:cubicBezTo>
                  <a:cubicBezTo>
                    <a:pt x="9065" y="1988"/>
                    <a:pt x="13864" y="0"/>
                    <a:pt x="1886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BA545382-DD9A-49B0-6459-A08E25B167B8}"/>
                </a:ext>
              </a:extLst>
            </p:cNvPr>
            <p:cNvSpPr txBox="1"/>
            <p:nvPr/>
          </p:nvSpPr>
          <p:spPr>
            <a:xfrm>
              <a:off x="0" y="-47625"/>
              <a:ext cx="1729116" cy="466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>
                <a:latin typeface="Arial Nova Condensed" panose="020B0604020202020204" charset="0"/>
              </a:endParaRPr>
            </a:p>
          </p:txBody>
        </p:sp>
      </p:grpSp>
      <p:grpSp>
        <p:nvGrpSpPr>
          <p:cNvPr id="7" name="Group 26">
            <a:extLst>
              <a:ext uri="{FF2B5EF4-FFF2-40B4-BE49-F238E27FC236}">
                <a16:creationId xmlns:a16="http://schemas.microsoft.com/office/drawing/2014/main" id="{0F1CA14F-83E8-3A1D-72B9-B9A46B66C48B}"/>
              </a:ext>
            </a:extLst>
          </p:cNvPr>
          <p:cNvGrpSpPr/>
          <p:nvPr/>
        </p:nvGrpSpPr>
        <p:grpSpPr>
          <a:xfrm rot="5400000">
            <a:off x="10013734" y="1987918"/>
            <a:ext cx="790322" cy="975415"/>
            <a:chOff x="0" y="0"/>
            <a:chExt cx="658564" cy="812800"/>
          </a:xfrm>
        </p:grpSpPr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D3EC5BE0-2948-5BFF-AB38-0DE6E07A5A49}"/>
                </a:ext>
              </a:extLst>
            </p:cNvPr>
            <p:cNvSpPr/>
            <p:nvPr/>
          </p:nvSpPr>
          <p:spPr>
            <a:xfrm>
              <a:off x="0" y="0"/>
              <a:ext cx="658565" cy="812800"/>
            </a:xfrm>
            <a:custGeom>
              <a:avLst/>
              <a:gdLst/>
              <a:ahLst/>
              <a:cxnLst/>
              <a:rect l="l" t="t" r="r" b="b"/>
              <a:pathLst>
                <a:path w="658565" h="812800">
                  <a:moveTo>
                    <a:pt x="658565" y="406400"/>
                  </a:moveTo>
                  <a:lnTo>
                    <a:pt x="252164" y="0"/>
                  </a:lnTo>
                  <a:lnTo>
                    <a:pt x="252164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252164" y="609600"/>
                  </a:lnTo>
                  <a:lnTo>
                    <a:pt x="252164" y="812800"/>
                  </a:lnTo>
                  <a:lnTo>
                    <a:pt x="658565" y="406400"/>
                  </a:lnTo>
                  <a:close/>
                </a:path>
              </a:pathLst>
            </a:custGeom>
            <a:solidFill>
              <a:srgbClr val="B4CA9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TextBox 28">
              <a:extLst>
                <a:ext uri="{FF2B5EF4-FFF2-40B4-BE49-F238E27FC236}">
                  <a16:creationId xmlns:a16="http://schemas.microsoft.com/office/drawing/2014/main" id="{825952B6-A28E-AB7F-7CCD-5A1CC582E93E}"/>
                </a:ext>
              </a:extLst>
            </p:cNvPr>
            <p:cNvSpPr txBox="1"/>
            <p:nvPr/>
          </p:nvSpPr>
          <p:spPr>
            <a:xfrm>
              <a:off x="0" y="155575"/>
              <a:ext cx="556964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 dirty="0">
                <a:latin typeface="Arial Nova Condensed" panose="020B0604020202020204" charset="0"/>
              </a:endParaRPr>
            </a:p>
          </p:txBody>
        </p:sp>
      </p:grp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070A0DE1-DFA1-71FA-4E0B-A688C2DDFAE8}"/>
              </a:ext>
            </a:extLst>
          </p:cNvPr>
          <p:cNvSpPr txBox="1">
            <a:spLocks/>
          </p:cNvSpPr>
          <p:nvPr/>
        </p:nvSpPr>
        <p:spPr>
          <a:xfrm>
            <a:off x="4940288" y="797259"/>
            <a:ext cx="4038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4:</a:t>
            </a:r>
          </a:p>
          <a:p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76583D-F8D2-3C75-65F0-632C07428E6A}"/>
              </a:ext>
            </a:extLst>
          </p:cNvPr>
          <p:cNvSpPr txBox="1">
            <a:spLocks/>
          </p:cNvSpPr>
          <p:nvPr/>
        </p:nvSpPr>
        <p:spPr>
          <a:xfrm>
            <a:off x="5885194" y="3974204"/>
            <a:ext cx="9906000" cy="45593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200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 CÓMO REFERENCIAR UNA DECLARACIÓN DE DILIGENCIA DEBIDA</a:t>
            </a:r>
            <a:endParaRPr lang="es-ES" sz="7200" dirty="0"/>
          </a:p>
        </p:txBody>
      </p:sp>
    </p:spTree>
    <p:extLst>
      <p:ext uri="{BB962C8B-B14F-4D97-AF65-F5344CB8AC3E}">
        <p14:creationId xmlns:p14="http://schemas.microsoft.com/office/powerpoint/2010/main" val="3807003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8288000" cy="1565334"/>
            <a:chOff x="0" y="0"/>
            <a:chExt cx="4816593" cy="4122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12269"/>
            </a:xfrm>
            <a:custGeom>
              <a:avLst/>
              <a:gdLst/>
              <a:ahLst/>
              <a:cxnLst/>
              <a:rect l="l" t="t" r="r" b="b"/>
              <a:pathLst>
                <a:path w="4816592" h="412269">
                  <a:moveTo>
                    <a:pt x="0" y="0"/>
                  </a:moveTo>
                  <a:lnTo>
                    <a:pt x="4816592" y="0"/>
                  </a:lnTo>
                  <a:lnTo>
                    <a:pt x="4816592" y="412269"/>
                  </a:lnTo>
                  <a:lnTo>
                    <a:pt x="0" y="412269"/>
                  </a:lnTo>
                  <a:close/>
                </a:path>
              </a:pathLst>
            </a:custGeom>
            <a:solidFill>
              <a:srgbClr val="0D523B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459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7" name="Group 7"/>
          <p:cNvGrpSpPr/>
          <p:nvPr/>
        </p:nvGrpSpPr>
        <p:grpSpPr>
          <a:xfrm>
            <a:off x="1762339" y="1947199"/>
            <a:ext cx="3296052" cy="1590740"/>
            <a:chOff x="0" y="0"/>
            <a:chExt cx="842071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42071" cy="406400"/>
            </a:xfrm>
            <a:custGeom>
              <a:avLst/>
              <a:gdLst/>
              <a:ahLst/>
              <a:cxnLst/>
              <a:rect l="l" t="t" r="r" b="b"/>
              <a:pathLst>
                <a:path w="842071" h="406400">
                  <a:moveTo>
                    <a:pt x="638871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38871" y="406400"/>
                  </a:lnTo>
                  <a:lnTo>
                    <a:pt x="842071" y="203200"/>
                  </a:lnTo>
                  <a:lnTo>
                    <a:pt x="638871" y="0"/>
                  </a:lnTo>
                  <a:close/>
                </a:path>
              </a:pathLst>
            </a:custGeom>
            <a:solidFill>
              <a:srgbClr val="B4CA96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727771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s-ES" sz="2000" b="1">
                  <a:solidFill>
                    <a:srgbClr val="FFFFFF"/>
                  </a:solidFill>
                  <a:latin typeface="Arial Nova Condensed" panose="020B0604020202020204" charset="0"/>
                  <a:ea typeface="Aileron Heavy"/>
                  <a:cs typeface="Aileron Heavy"/>
                  <a:sym typeface="Aileron Heavy"/>
                </a:rPr>
                <a:t>EVALUACIÓN</a:t>
              </a:r>
            </a:p>
            <a:p>
              <a:pPr algn="ctr">
                <a:lnSpc>
                  <a:spcPts val="2800"/>
                </a:lnSpc>
              </a:pPr>
              <a:r>
                <a:rPr lang="es-ES" sz="2000" b="1">
                  <a:solidFill>
                    <a:srgbClr val="FFFFFF"/>
                  </a:solidFill>
                  <a:latin typeface="Arial Nova Condensed" panose="020B0604020202020204" charset="0"/>
                  <a:ea typeface="Aileron Heavy"/>
                  <a:cs typeface="Aileron Heavy"/>
                  <a:sym typeface="Aileron Heavy"/>
                </a:rPr>
                <a:t>INICIAL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633744" y="1947199"/>
            <a:ext cx="3296052" cy="1590740"/>
            <a:chOff x="0" y="0"/>
            <a:chExt cx="842071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42071" cy="406400"/>
            </a:xfrm>
            <a:custGeom>
              <a:avLst/>
              <a:gdLst/>
              <a:ahLst/>
              <a:cxnLst/>
              <a:rect l="l" t="t" r="r" b="b"/>
              <a:pathLst>
                <a:path w="842071" h="406400">
                  <a:moveTo>
                    <a:pt x="0" y="0"/>
                  </a:moveTo>
                  <a:lnTo>
                    <a:pt x="638871" y="0"/>
                  </a:lnTo>
                  <a:lnTo>
                    <a:pt x="842071" y="203200"/>
                  </a:lnTo>
                  <a:lnTo>
                    <a:pt x="638871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A185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77800" y="-47625"/>
              <a:ext cx="588071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s-ES" sz="2000" b="1">
                  <a:solidFill>
                    <a:srgbClr val="FFFFFF"/>
                  </a:solidFill>
                  <a:latin typeface="Arial Nova Condensed" panose="020B0604020202020204" charset="0"/>
                  <a:ea typeface="Aileron Heavy"/>
                  <a:cs typeface="Aileron Heavy"/>
                  <a:sym typeface="Aileron Heavy"/>
                </a:rPr>
                <a:t>RECOGIDA DE</a:t>
              </a:r>
            </a:p>
            <a:p>
              <a:pPr algn="ctr">
                <a:lnSpc>
                  <a:spcPts val="2800"/>
                </a:lnSpc>
              </a:pPr>
              <a:r>
                <a:rPr lang="es-ES" sz="2000" b="1">
                  <a:solidFill>
                    <a:srgbClr val="FFFFFF"/>
                  </a:solidFill>
                  <a:latin typeface="Arial Nova Condensed" panose="020B0604020202020204" charset="0"/>
                  <a:ea typeface="Aileron Heavy"/>
                  <a:cs typeface="Aileron Heavy"/>
                  <a:sym typeface="Aileron Heavy"/>
                </a:rPr>
                <a:t>INFORMACIÓN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498350" y="1947199"/>
            <a:ext cx="3296052" cy="1590740"/>
            <a:chOff x="0" y="0"/>
            <a:chExt cx="842071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42071" cy="406400"/>
            </a:xfrm>
            <a:custGeom>
              <a:avLst/>
              <a:gdLst/>
              <a:ahLst/>
              <a:cxnLst/>
              <a:rect l="l" t="t" r="r" b="b"/>
              <a:pathLst>
                <a:path w="842071" h="406400">
                  <a:moveTo>
                    <a:pt x="0" y="0"/>
                  </a:moveTo>
                  <a:lnTo>
                    <a:pt x="638871" y="0"/>
                  </a:lnTo>
                  <a:lnTo>
                    <a:pt x="842071" y="203200"/>
                  </a:lnTo>
                  <a:lnTo>
                    <a:pt x="638871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5E41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7800" y="-47625"/>
              <a:ext cx="588071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s-ES" sz="2000" b="1">
                  <a:solidFill>
                    <a:srgbClr val="FFFFFF"/>
                  </a:solidFill>
                  <a:latin typeface="Arial Nova Condensed" panose="020B0604020202020204" charset="0"/>
                  <a:ea typeface="Aileron Heavy"/>
                  <a:cs typeface="Aileron Heavy"/>
                  <a:sym typeface="Aileron Heavy"/>
                </a:rPr>
                <a:t>ANÁLISIS DE</a:t>
              </a:r>
            </a:p>
            <a:p>
              <a:pPr algn="ctr">
                <a:lnSpc>
                  <a:spcPts val="2800"/>
                </a:lnSpc>
              </a:pPr>
              <a:r>
                <a:rPr lang="es-ES" sz="2000" b="1">
                  <a:solidFill>
                    <a:srgbClr val="FFFFFF"/>
                  </a:solidFill>
                  <a:latin typeface="Arial Nova Condensed" panose="020B0604020202020204" charset="0"/>
                  <a:ea typeface="Aileron Heavy"/>
                  <a:cs typeface="Aileron Heavy"/>
                  <a:sym typeface="Aileron Heavy"/>
                </a:rPr>
                <a:t>RIESGOS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372024" y="1947199"/>
            <a:ext cx="3296052" cy="1590740"/>
            <a:chOff x="0" y="0"/>
            <a:chExt cx="842071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42071" cy="406400"/>
            </a:xfrm>
            <a:custGeom>
              <a:avLst/>
              <a:gdLst/>
              <a:ahLst/>
              <a:cxnLst/>
              <a:rect l="l" t="t" r="r" b="b"/>
              <a:pathLst>
                <a:path w="842071" h="406400">
                  <a:moveTo>
                    <a:pt x="0" y="0"/>
                  </a:moveTo>
                  <a:lnTo>
                    <a:pt x="638871" y="0"/>
                  </a:lnTo>
                  <a:lnTo>
                    <a:pt x="842071" y="203200"/>
                  </a:lnTo>
                  <a:lnTo>
                    <a:pt x="638871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22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7800" y="-47625"/>
              <a:ext cx="588071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s-ES" sz="2000" b="1" dirty="0">
                  <a:solidFill>
                    <a:srgbClr val="FFFFFF"/>
                  </a:solidFill>
                  <a:latin typeface="Arial Nova Condensed" panose="020B0604020202020204" charset="0"/>
                  <a:ea typeface="Aileron Heavy"/>
                  <a:cs typeface="Aileron Heavy"/>
                  <a:sym typeface="Aileron Heavy"/>
                </a:rPr>
                <a:t>REDUCCIÓN</a:t>
              </a:r>
            </a:p>
            <a:p>
              <a:pPr algn="ctr">
                <a:lnSpc>
                  <a:spcPts val="2800"/>
                </a:lnSpc>
              </a:pPr>
              <a:r>
                <a:rPr lang="es-ES" sz="2000" b="1" dirty="0">
                  <a:solidFill>
                    <a:srgbClr val="FFFFFF"/>
                  </a:solidFill>
                  <a:latin typeface="Arial Nova Condensed" panose="020B0604020202020204" charset="0"/>
                  <a:ea typeface="Aileron Heavy"/>
                  <a:cs typeface="Aileron Heavy"/>
                  <a:sym typeface="Aileron Heavy"/>
                </a:rPr>
                <a:t>DEL RIESGO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199591" y="1798067"/>
            <a:ext cx="3686791" cy="1739872"/>
            <a:chOff x="-6856" y="-38100"/>
            <a:chExt cx="842071" cy="444500"/>
          </a:xfrm>
        </p:grpSpPr>
        <p:sp>
          <p:nvSpPr>
            <p:cNvPr id="20" name="Freeform 20"/>
            <p:cNvSpPr/>
            <p:nvPr/>
          </p:nvSpPr>
          <p:spPr>
            <a:xfrm>
              <a:off x="-6856" y="0"/>
              <a:ext cx="842071" cy="406400"/>
            </a:xfrm>
            <a:custGeom>
              <a:avLst/>
              <a:gdLst/>
              <a:ahLst/>
              <a:cxnLst/>
              <a:rect l="l" t="t" r="r" b="b"/>
              <a:pathLst>
                <a:path w="842071" h="406400">
                  <a:moveTo>
                    <a:pt x="0" y="0"/>
                  </a:moveTo>
                  <a:lnTo>
                    <a:pt x="638871" y="0"/>
                  </a:lnTo>
                  <a:lnTo>
                    <a:pt x="842071" y="203200"/>
                  </a:lnTo>
                  <a:lnTo>
                    <a:pt x="638871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40141" y="-38100"/>
              <a:ext cx="588071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r>
                <a:rPr lang="es-ES" sz="1500" b="1" dirty="0">
                  <a:solidFill>
                    <a:srgbClr val="FFFFFF"/>
                  </a:solidFill>
                  <a:latin typeface="Arial Nova Condensed" panose="020B0604020202020204" charset="0"/>
                  <a:ea typeface="Aileron Heavy"/>
                  <a:cs typeface="Aileron Heavy"/>
                  <a:sym typeface="Aileron Heavy"/>
                </a:rPr>
                <a:t>INTRODUCCIÓN en el mercado</a:t>
              </a:r>
            </a:p>
            <a:p>
              <a:pPr algn="ctr">
                <a:lnSpc>
                  <a:spcPts val="2100"/>
                </a:lnSpc>
              </a:pPr>
              <a:r>
                <a:rPr lang="es-ES" sz="1500" b="1" dirty="0">
                  <a:solidFill>
                    <a:srgbClr val="FFFFFF"/>
                  </a:solidFill>
                  <a:latin typeface="Arial Nova Condensed" panose="020B0604020202020204" charset="0"/>
                  <a:ea typeface="Aileron Heavy"/>
                  <a:cs typeface="Aileron Heavy"/>
                  <a:sym typeface="Aileron Heavy"/>
                </a:rPr>
                <a:t>COMERCIALIZACIÓN</a:t>
              </a:r>
            </a:p>
            <a:p>
              <a:pPr algn="ctr">
                <a:lnSpc>
                  <a:spcPts val="2100"/>
                </a:lnSpc>
              </a:pPr>
              <a:r>
                <a:rPr lang="es-ES" sz="1500" b="1" dirty="0">
                  <a:solidFill>
                    <a:srgbClr val="FFFFFF"/>
                  </a:solidFill>
                  <a:latin typeface="Arial Nova Condensed" panose="020B0604020202020204" charset="0"/>
                  <a:ea typeface="Aileron Heavy"/>
                  <a:cs typeface="Aileron Heavy"/>
                  <a:sym typeface="Aileron Heavy"/>
                </a:rPr>
                <a:t>EXPORTACIÓN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762339" y="3845154"/>
            <a:ext cx="2494426" cy="1836611"/>
            <a:chOff x="0" y="0"/>
            <a:chExt cx="656968" cy="48371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56968" cy="483717"/>
            </a:xfrm>
            <a:custGeom>
              <a:avLst/>
              <a:gdLst/>
              <a:ahLst/>
              <a:cxnLst/>
              <a:rect l="l" t="t" r="r" b="b"/>
              <a:pathLst>
                <a:path w="656968" h="483717">
                  <a:moveTo>
                    <a:pt x="62074" y="0"/>
                  </a:moveTo>
                  <a:lnTo>
                    <a:pt x="594895" y="0"/>
                  </a:lnTo>
                  <a:cubicBezTo>
                    <a:pt x="629177" y="0"/>
                    <a:pt x="656968" y="27791"/>
                    <a:pt x="656968" y="62074"/>
                  </a:cubicBezTo>
                  <a:lnTo>
                    <a:pt x="656968" y="421643"/>
                  </a:lnTo>
                  <a:cubicBezTo>
                    <a:pt x="656968" y="455925"/>
                    <a:pt x="629177" y="483717"/>
                    <a:pt x="594895" y="483717"/>
                  </a:cubicBezTo>
                  <a:lnTo>
                    <a:pt x="62074" y="483717"/>
                  </a:lnTo>
                  <a:cubicBezTo>
                    <a:pt x="27791" y="483717"/>
                    <a:pt x="0" y="455925"/>
                    <a:pt x="0" y="421643"/>
                  </a:cubicBezTo>
                  <a:lnTo>
                    <a:pt x="0" y="62074"/>
                  </a:lnTo>
                  <a:cubicBezTo>
                    <a:pt x="0" y="27791"/>
                    <a:pt x="27791" y="0"/>
                    <a:pt x="62074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656968" cy="540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633744" y="3825077"/>
            <a:ext cx="2494426" cy="2769863"/>
            <a:chOff x="0" y="0"/>
            <a:chExt cx="656968" cy="72951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56968" cy="729511"/>
            </a:xfrm>
            <a:custGeom>
              <a:avLst/>
              <a:gdLst/>
              <a:ahLst/>
              <a:cxnLst/>
              <a:rect l="l" t="t" r="r" b="b"/>
              <a:pathLst>
                <a:path w="656968" h="729511">
                  <a:moveTo>
                    <a:pt x="62074" y="0"/>
                  </a:moveTo>
                  <a:lnTo>
                    <a:pt x="594895" y="0"/>
                  </a:lnTo>
                  <a:cubicBezTo>
                    <a:pt x="629177" y="0"/>
                    <a:pt x="656968" y="27791"/>
                    <a:pt x="656968" y="62074"/>
                  </a:cubicBezTo>
                  <a:lnTo>
                    <a:pt x="656968" y="667437"/>
                  </a:lnTo>
                  <a:cubicBezTo>
                    <a:pt x="656968" y="701720"/>
                    <a:pt x="629177" y="729511"/>
                    <a:pt x="594895" y="729511"/>
                  </a:cubicBezTo>
                  <a:lnTo>
                    <a:pt x="62074" y="729511"/>
                  </a:lnTo>
                  <a:cubicBezTo>
                    <a:pt x="27791" y="729511"/>
                    <a:pt x="0" y="701720"/>
                    <a:pt x="0" y="667437"/>
                  </a:cubicBezTo>
                  <a:lnTo>
                    <a:pt x="0" y="62074"/>
                  </a:lnTo>
                  <a:cubicBezTo>
                    <a:pt x="0" y="27791"/>
                    <a:pt x="27791" y="0"/>
                    <a:pt x="62074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656968" cy="7866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509170" y="3845153"/>
            <a:ext cx="2494426" cy="3518341"/>
            <a:chOff x="0" y="0"/>
            <a:chExt cx="656968" cy="87896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56968" cy="878969"/>
            </a:xfrm>
            <a:custGeom>
              <a:avLst/>
              <a:gdLst/>
              <a:ahLst/>
              <a:cxnLst/>
              <a:rect l="l" t="t" r="r" b="b"/>
              <a:pathLst>
                <a:path w="656968" h="878969">
                  <a:moveTo>
                    <a:pt x="62074" y="0"/>
                  </a:moveTo>
                  <a:lnTo>
                    <a:pt x="594895" y="0"/>
                  </a:lnTo>
                  <a:cubicBezTo>
                    <a:pt x="629177" y="0"/>
                    <a:pt x="656968" y="27791"/>
                    <a:pt x="656968" y="62074"/>
                  </a:cubicBezTo>
                  <a:lnTo>
                    <a:pt x="656968" y="816895"/>
                  </a:lnTo>
                  <a:cubicBezTo>
                    <a:pt x="656968" y="851177"/>
                    <a:pt x="629177" y="878969"/>
                    <a:pt x="594895" y="878969"/>
                  </a:cubicBezTo>
                  <a:lnTo>
                    <a:pt x="62074" y="878969"/>
                  </a:lnTo>
                  <a:cubicBezTo>
                    <a:pt x="27791" y="878969"/>
                    <a:pt x="0" y="851177"/>
                    <a:pt x="0" y="816895"/>
                  </a:cubicBezTo>
                  <a:lnTo>
                    <a:pt x="0" y="62074"/>
                  </a:lnTo>
                  <a:cubicBezTo>
                    <a:pt x="0" y="27791"/>
                    <a:pt x="27791" y="0"/>
                    <a:pt x="62074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656968" cy="936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372024" y="3845154"/>
            <a:ext cx="2494426" cy="1208378"/>
            <a:chOff x="0" y="0"/>
            <a:chExt cx="656968" cy="31825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56968" cy="318256"/>
            </a:xfrm>
            <a:custGeom>
              <a:avLst/>
              <a:gdLst/>
              <a:ahLst/>
              <a:cxnLst/>
              <a:rect l="l" t="t" r="r" b="b"/>
              <a:pathLst>
                <a:path w="656968" h="318256">
                  <a:moveTo>
                    <a:pt x="62074" y="0"/>
                  </a:moveTo>
                  <a:lnTo>
                    <a:pt x="594895" y="0"/>
                  </a:lnTo>
                  <a:cubicBezTo>
                    <a:pt x="629177" y="0"/>
                    <a:pt x="656968" y="27791"/>
                    <a:pt x="656968" y="62074"/>
                  </a:cubicBezTo>
                  <a:lnTo>
                    <a:pt x="656968" y="256182"/>
                  </a:lnTo>
                  <a:cubicBezTo>
                    <a:pt x="656968" y="290465"/>
                    <a:pt x="629177" y="318256"/>
                    <a:pt x="594895" y="318256"/>
                  </a:cubicBezTo>
                  <a:lnTo>
                    <a:pt x="62074" y="318256"/>
                  </a:lnTo>
                  <a:cubicBezTo>
                    <a:pt x="27791" y="318256"/>
                    <a:pt x="0" y="290465"/>
                    <a:pt x="0" y="256182"/>
                  </a:cubicBezTo>
                  <a:lnTo>
                    <a:pt x="0" y="62074"/>
                  </a:lnTo>
                  <a:cubicBezTo>
                    <a:pt x="0" y="27791"/>
                    <a:pt x="27791" y="0"/>
                    <a:pt x="62074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57150"/>
              <a:ext cx="656968" cy="3754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34" name="AutoShape 34"/>
          <p:cNvSpPr/>
          <p:nvPr/>
        </p:nvSpPr>
        <p:spPr>
          <a:xfrm>
            <a:off x="4610996" y="7581900"/>
            <a:ext cx="823270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35" name="Group 35"/>
          <p:cNvGrpSpPr/>
          <p:nvPr/>
        </p:nvGrpSpPr>
        <p:grpSpPr>
          <a:xfrm>
            <a:off x="4451253" y="8058788"/>
            <a:ext cx="8415197" cy="1877129"/>
            <a:chOff x="0" y="0"/>
            <a:chExt cx="2216348" cy="49438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216348" cy="494388"/>
            </a:xfrm>
            <a:custGeom>
              <a:avLst/>
              <a:gdLst/>
              <a:ahLst/>
              <a:cxnLst/>
              <a:rect l="l" t="t" r="r" b="b"/>
              <a:pathLst>
                <a:path w="2216348" h="494388">
                  <a:moveTo>
                    <a:pt x="18400" y="0"/>
                  </a:moveTo>
                  <a:lnTo>
                    <a:pt x="2197948" y="0"/>
                  </a:lnTo>
                  <a:cubicBezTo>
                    <a:pt x="2208110" y="0"/>
                    <a:pt x="2216348" y="8238"/>
                    <a:pt x="2216348" y="18400"/>
                  </a:cubicBezTo>
                  <a:lnTo>
                    <a:pt x="2216348" y="475988"/>
                  </a:lnTo>
                  <a:cubicBezTo>
                    <a:pt x="2216348" y="486150"/>
                    <a:pt x="2208110" y="494388"/>
                    <a:pt x="2197948" y="494388"/>
                  </a:cubicBezTo>
                  <a:lnTo>
                    <a:pt x="18400" y="494388"/>
                  </a:lnTo>
                  <a:cubicBezTo>
                    <a:pt x="8238" y="494388"/>
                    <a:pt x="0" y="486150"/>
                    <a:pt x="0" y="475988"/>
                  </a:cubicBezTo>
                  <a:lnTo>
                    <a:pt x="0" y="18400"/>
                  </a:lnTo>
                  <a:cubicBezTo>
                    <a:pt x="0" y="8238"/>
                    <a:pt x="8238" y="0"/>
                    <a:pt x="18400" y="0"/>
                  </a:cubicBezTo>
                  <a:close/>
                </a:path>
              </a:pathLst>
            </a:custGeom>
            <a:solidFill>
              <a:srgbClr val="F5F8EE">
                <a:alpha val="91765"/>
              </a:srgbClr>
            </a:solidFill>
            <a:ln w="19050" cap="sq">
              <a:solidFill>
                <a:srgbClr val="000000">
                  <a:alpha val="9176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2216348" cy="5515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6967483" y="7754549"/>
            <a:ext cx="3472998" cy="438266"/>
            <a:chOff x="0" y="0"/>
            <a:chExt cx="4630665" cy="584355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4630665" cy="584355"/>
              <a:chOff x="0" y="0"/>
              <a:chExt cx="1732198" cy="21859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732198" cy="218590"/>
              </a:xfrm>
              <a:custGeom>
                <a:avLst/>
                <a:gdLst/>
                <a:ahLst/>
                <a:cxnLst/>
                <a:rect l="l" t="t" r="r" b="b"/>
                <a:pathLst>
                  <a:path w="1732198" h="218590">
                    <a:moveTo>
                      <a:pt x="109295" y="0"/>
                    </a:moveTo>
                    <a:lnTo>
                      <a:pt x="1622903" y="0"/>
                    </a:lnTo>
                    <a:cubicBezTo>
                      <a:pt x="1651890" y="0"/>
                      <a:pt x="1679690" y="11515"/>
                      <a:pt x="1700186" y="32012"/>
                    </a:cubicBezTo>
                    <a:cubicBezTo>
                      <a:pt x="1720683" y="52509"/>
                      <a:pt x="1732198" y="80308"/>
                      <a:pt x="1732198" y="109295"/>
                    </a:cubicBezTo>
                    <a:lnTo>
                      <a:pt x="1732198" y="109295"/>
                    </a:lnTo>
                    <a:cubicBezTo>
                      <a:pt x="1732198" y="169657"/>
                      <a:pt x="1683265" y="218590"/>
                      <a:pt x="1622903" y="218590"/>
                    </a:cubicBezTo>
                    <a:lnTo>
                      <a:pt x="109295" y="218590"/>
                    </a:lnTo>
                    <a:cubicBezTo>
                      <a:pt x="48933" y="218590"/>
                      <a:pt x="0" y="169657"/>
                      <a:pt x="0" y="109295"/>
                    </a:cubicBezTo>
                    <a:lnTo>
                      <a:pt x="0" y="109295"/>
                    </a:lnTo>
                    <a:cubicBezTo>
                      <a:pt x="0" y="48933"/>
                      <a:pt x="48933" y="0"/>
                      <a:pt x="109295" y="0"/>
                    </a:cubicBezTo>
                    <a:close/>
                  </a:path>
                </a:pathLst>
              </a:custGeom>
              <a:solidFill>
                <a:srgbClr val="C0C285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47625"/>
                <a:ext cx="1732198" cy="2662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 lang="es-ES">
                  <a:latin typeface="Arial Nova Condensed" panose="020B0604020202020204" charset="0"/>
                </a:endParaRPr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564053" y="91261"/>
              <a:ext cx="3502555" cy="3280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8"/>
                </a:lnSpc>
              </a:pPr>
              <a:r>
                <a:rPr lang="es-ES" sz="1520" b="1">
                  <a:solidFill>
                    <a:srgbClr val="000000"/>
                  </a:solidFill>
                  <a:latin typeface="Arial Nova Condensed" panose="020B0604020202020204" charset="0"/>
                  <a:ea typeface="Arial Nova Condensed Bold"/>
                  <a:cs typeface="Arial Nova Condensed Bold"/>
                  <a:sym typeface="Arial Nova Condensed Bold"/>
                </a:rPr>
                <a:t>SISTEMA DE DILIGENCIA DEBIDA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6716161" y="1565334"/>
            <a:ext cx="1571839" cy="8752449"/>
            <a:chOff x="0" y="0"/>
            <a:chExt cx="413982" cy="2305172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413982" cy="2305172"/>
            </a:xfrm>
            <a:custGeom>
              <a:avLst/>
              <a:gdLst/>
              <a:ahLst/>
              <a:cxnLst/>
              <a:rect l="l" t="t" r="r" b="b"/>
              <a:pathLst>
                <a:path w="413982" h="2305172">
                  <a:moveTo>
                    <a:pt x="0" y="0"/>
                  </a:moveTo>
                  <a:lnTo>
                    <a:pt x="413982" y="0"/>
                  </a:lnTo>
                  <a:lnTo>
                    <a:pt x="413982" y="2305172"/>
                  </a:lnTo>
                  <a:lnTo>
                    <a:pt x="0" y="2305172"/>
                  </a:lnTo>
                  <a:close/>
                </a:path>
              </a:pathLst>
            </a:custGeom>
            <a:solidFill>
              <a:srgbClr val="134E1A">
                <a:alpha val="17647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47625"/>
              <a:ext cx="413982" cy="2352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15581075" y="3845154"/>
            <a:ext cx="3792771" cy="7023650"/>
          </a:xfrm>
          <a:custGeom>
            <a:avLst/>
            <a:gdLst/>
            <a:ahLst/>
            <a:cxnLst/>
            <a:rect l="l" t="t" r="r" b="b"/>
            <a:pathLst>
              <a:path w="3792771" h="7023650">
                <a:moveTo>
                  <a:pt x="0" y="0"/>
                </a:moveTo>
                <a:lnTo>
                  <a:pt x="3792771" y="0"/>
                </a:lnTo>
                <a:lnTo>
                  <a:pt x="3792771" y="7023650"/>
                </a:lnTo>
                <a:lnTo>
                  <a:pt x="0" y="702365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7" name="TextBox 47"/>
          <p:cNvSpPr txBox="1"/>
          <p:nvPr/>
        </p:nvSpPr>
        <p:spPr>
          <a:xfrm>
            <a:off x="3410365" y="388408"/>
            <a:ext cx="13305796" cy="662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376"/>
              </a:lnSpc>
              <a:spcBef>
                <a:spcPct val="0"/>
              </a:spcBef>
            </a:pPr>
            <a:r>
              <a:rPr lang="es-ES" sz="4200" b="1" dirty="0">
                <a:solidFill>
                  <a:srgbClr val="B4CA96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OBLIGACIONES DE DILIGENCIA DEBIDA PARA OPERADORES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962783" y="3966564"/>
            <a:ext cx="2055350" cy="156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s-ES" sz="18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¿</a:t>
            </a:r>
            <a:r>
              <a:rPr lang="es-ES" sz="18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Estoy regulado</a:t>
            </a:r>
            <a:r>
              <a:rPr lang="es-ES" sz="18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por el EUDR?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  <a:endParaRPr lang="es-ES" sz="1800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s-ES" sz="18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¿Cuáles son mis obligaciones?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855292" y="3958301"/>
            <a:ext cx="2055350" cy="243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s-ES" sz="17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Información y gestión de las cadenas de suministro.</a:t>
            </a:r>
          </a:p>
          <a:p>
            <a:pPr algn="just">
              <a:lnSpc>
                <a:spcPts val="2380"/>
              </a:lnSpc>
            </a:pPr>
            <a:endParaRPr lang="es-ES" sz="1700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just">
              <a:lnSpc>
                <a:spcPts val="2380"/>
              </a:lnSpc>
            </a:pPr>
            <a:r>
              <a:rPr lang="es-ES" sz="17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Evaluar los documentos y la información.</a:t>
            </a:r>
          </a:p>
          <a:p>
            <a:pPr algn="just">
              <a:lnSpc>
                <a:spcPts val="2380"/>
              </a:lnSpc>
            </a:pPr>
            <a:endParaRPr lang="es-ES" sz="1700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just">
              <a:lnSpc>
                <a:spcPts val="2380"/>
              </a:lnSpc>
              <a:spcBef>
                <a:spcPct val="0"/>
              </a:spcBef>
            </a:pPr>
            <a:r>
              <a:rPr lang="es-ES" sz="17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Incl. </a:t>
            </a:r>
            <a:r>
              <a:rPr lang="es-ES" sz="17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geolocalización</a:t>
            </a:r>
            <a:r>
              <a:rPr lang="es-ES" sz="17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631532" y="3950595"/>
            <a:ext cx="2281174" cy="3357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s-ES" sz="17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Evaluación</a:t>
            </a:r>
            <a:r>
              <a:rPr lang="es-ES" sz="17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de riesgo para la legalidad.</a:t>
            </a:r>
          </a:p>
          <a:p>
            <a:pPr algn="just">
              <a:lnSpc>
                <a:spcPts val="2380"/>
              </a:lnSpc>
            </a:pPr>
            <a:endParaRPr lang="es-ES" sz="1700" dirty="0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just">
              <a:lnSpc>
                <a:spcPts val="2380"/>
              </a:lnSpc>
            </a:pPr>
            <a:r>
              <a:rPr lang="es-ES" sz="17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Evaluación</a:t>
            </a:r>
            <a:r>
              <a:rPr lang="es-ES" sz="17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de riesgo de deforestación / degradación forestal.</a:t>
            </a:r>
          </a:p>
          <a:p>
            <a:pPr algn="just">
              <a:lnSpc>
                <a:spcPts val="2380"/>
              </a:lnSpc>
            </a:pPr>
            <a:endParaRPr lang="es-ES" sz="1700" dirty="0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just">
              <a:lnSpc>
                <a:spcPts val="2380"/>
              </a:lnSpc>
              <a:spcBef>
                <a:spcPct val="0"/>
              </a:spcBef>
            </a:pPr>
            <a:r>
              <a:rPr lang="es-ES" sz="17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Evaluación</a:t>
            </a:r>
            <a:r>
              <a:rPr lang="es-ES" sz="17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de riesgo de mezcla en la cadena de suministro y de riesgo de elusión del EUDR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591562" y="3995083"/>
            <a:ext cx="2055350" cy="89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s-ES" sz="17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Evitar</a:t>
            </a:r>
            <a:r>
              <a:rPr lang="es-ES" sz="17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el riesgo.</a:t>
            </a:r>
          </a:p>
          <a:p>
            <a:pPr algn="just">
              <a:lnSpc>
                <a:spcPts val="2380"/>
              </a:lnSpc>
            </a:pPr>
            <a:endParaRPr lang="es-ES" sz="1700" dirty="0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just">
              <a:lnSpc>
                <a:spcPts val="2380"/>
              </a:lnSpc>
              <a:spcBef>
                <a:spcPct val="0"/>
              </a:spcBef>
            </a:pPr>
            <a:r>
              <a:rPr lang="es-ES" sz="17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Controlar</a:t>
            </a:r>
            <a:r>
              <a:rPr lang="es-ES" sz="17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el riesgo.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4633744" y="8406572"/>
            <a:ext cx="8013168" cy="13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3" lvl="1" indent="-205106" algn="just">
              <a:lnSpc>
                <a:spcPts val="2603"/>
              </a:lnSpc>
              <a:buFont typeface="Arial"/>
              <a:buChar char="•"/>
            </a:pPr>
            <a:r>
              <a:rPr lang="es-ES" sz="19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Marco de procedimientos y medidas</a:t>
            </a:r>
          </a:p>
          <a:p>
            <a:pPr marL="410213" lvl="1" indent="-205106" algn="just">
              <a:lnSpc>
                <a:spcPts val="2603"/>
              </a:lnSpc>
              <a:buFont typeface="Arial"/>
              <a:buChar char="•"/>
            </a:pPr>
            <a:r>
              <a:rPr lang="es-ES" sz="19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Información organizada, documentos y pruebas de cada uno de los productos</a:t>
            </a:r>
          </a:p>
          <a:p>
            <a:pPr marL="410213" lvl="1" indent="-205106" algn="just">
              <a:lnSpc>
                <a:spcPts val="2603"/>
              </a:lnSpc>
              <a:buFont typeface="Arial"/>
              <a:buChar char="•"/>
            </a:pPr>
            <a:r>
              <a:rPr lang="es-ES" sz="19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Actualizado (mínimo revisión anual, antes si hay novedades)</a:t>
            </a:r>
          </a:p>
          <a:p>
            <a:pPr marL="410213" lvl="1" indent="-205106" algn="just">
              <a:lnSpc>
                <a:spcPts val="2603"/>
              </a:lnSpc>
              <a:buFont typeface="Arial"/>
              <a:buChar char="•"/>
            </a:pPr>
            <a:r>
              <a:rPr lang="es-ES" sz="19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Resumen público (no PYMES)</a:t>
            </a:r>
          </a:p>
        </p:txBody>
      </p:sp>
      <p:sp>
        <p:nvSpPr>
          <p:cNvPr id="53" name="Freeform 53"/>
          <p:cNvSpPr/>
          <p:nvPr/>
        </p:nvSpPr>
        <p:spPr>
          <a:xfrm>
            <a:off x="399520" y="8573098"/>
            <a:ext cx="1362819" cy="1362819"/>
          </a:xfrm>
          <a:custGeom>
            <a:avLst/>
            <a:gdLst/>
            <a:ahLst/>
            <a:cxnLst/>
            <a:rect l="l" t="t" r="r" b="b"/>
            <a:pathLst>
              <a:path w="1362819" h="1362819">
                <a:moveTo>
                  <a:pt x="0" y="0"/>
                </a:moveTo>
                <a:lnTo>
                  <a:pt x="1362819" y="0"/>
                </a:lnTo>
                <a:lnTo>
                  <a:pt x="1362819" y="1362819"/>
                </a:lnTo>
                <a:lnTo>
                  <a:pt x="0" y="136281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9117FAE7-EADD-A0AE-E957-F9BF0260B2F2}"/>
              </a:ext>
            </a:extLst>
          </p:cNvPr>
          <p:cNvGrpSpPr/>
          <p:nvPr/>
        </p:nvGrpSpPr>
        <p:grpSpPr>
          <a:xfrm>
            <a:off x="1492625" y="19050"/>
            <a:ext cx="15118976" cy="10275149"/>
            <a:chOff x="1492625" y="19050"/>
            <a:chExt cx="15118976" cy="10275149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4B90DD98-E2BD-B62E-635C-E46011D30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2625" y="19050"/>
              <a:ext cx="15118976" cy="10275149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F4E0BE0-F4CE-37FA-005E-E52B2378D0CE}"/>
                </a:ext>
              </a:extLst>
            </p:cNvPr>
            <p:cNvSpPr/>
            <p:nvPr/>
          </p:nvSpPr>
          <p:spPr>
            <a:xfrm>
              <a:off x="4038600" y="5295900"/>
              <a:ext cx="1447800" cy="304800"/>
            </a:xfrm>
            <a:prstGeom prst="rect">
              <a:avLst/>
            </a:prstGeom>
            <a:solidFill>
              <a:srgbClr val="FDFC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0AB216FD-9829-3FDA-BCB6-D99F2976C66F}"/>
                </a:ext>
              </a:extLst>
            </p:cNvPr>
            <p:cNvSpPr/>
            <p:nvPr/>
          </p:nvSpPr>
          <p:spPr>
            <a:xfrm>
              <a:off x="4343400" y="9867900"/>
              <a:ext cx="990600" cy="304800"/>
            </a:xfrm>
            <a:prstGeom prst="rect">
              <a:avLst/>
            </a:prstGeom>
            <a:solidFill>
              <a:srgbClr val="EDEF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78A031C4-5EEC-5910-BE3C-AE8DA3D38FF7}"/>
              </a:ext>
            </a:extLst>
          </p:cNvPr>
          <p:cNvSpPr/>
          <p:nvPr/>
        </p:nvSpPr>
        <p:spPr>
          <a:xfrm>
            <a:off x="3562140" y="2628900"/>
            <a:ext cx="2838660" cy="91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9A51F31-EE36-2C30-752A-FF44E04090D9}"/>
              </a:ext>
            </a:extLst>
          </p:cNvPr>
          <p:cNvSpPr txBox="1">
            <a:spLocks/>
          </p:cNvSpPr>
          <p:nvPr/>
        </p:nvSpPr>
        <p:spPr>
          <a:xfrm>
            <a:off x="16611600" y="70757"/>
            <a:ext cx="1752600" cy="57694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4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005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F6029F0-3DC3-E1E0-B310-108F7A5BE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943"/>
            <a:ext cx="18288000" cy="9710057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680D14-D39E-A810-B88A-1B3514442774}"/>
              </a:ext>
            </a:extLst>
          </p:cNvPr>
          <p:cNvSpPr txBox="1">
            <a:spLocks/>
          </p:cNvSpPr>
          <p:nvPr/>
        </p:nvSpPr>
        <p:spPr>
          <a:xfrm>
            <a:off x="16535400" y="70757"/>
            <a:ext cx="1752600" cy="57694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4</a:t>
            </a:r>
          </a:p>
          <a:p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A0CD197-3BB3-2FAC-C3AE-F5A2D9743B93}"/>
              </a:ext>
            </a:extLst>
          </p:cNvPr>
          <p:cNvSpPr/>
          <p:nvPr/>
        </p:nvSpPr>
        <p:spPr>
          <a:xfrm>
            <a:off x="15011400" y="5753100"/>
            <a:ext cx="1924260" cy="838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41B7DF6-72C0-F400-645A-1248D5B4A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2883405"/>
            <a:ext cx="6043850" cy="4520190"/>
          </a:xfrm>
          <a:prstGeom prst="rect">
            <a:avLst/>
          </a:prstGeom>
          <a:ln w="762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180B38B-FA87-17E2-FF5B-B73970AC9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340" y="4838700"/>
            <a:ext cx="15589898" cy="2131203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5B151E62-8AD7-2DEC-37EB-C6360BA3EDC6}"/>
              </a:ext>
            </a:extLst>
          </p:cNvPr>
          <p:cNvCxnSpPr/>
          <p:nvPr/>
        </p:nvCxnSpPr>
        <p:spPr>
          <a:xfrm flipH="1" flipV="1">
            <a:off x="12496800" y="5295900"/>
            <a:ext cx="3733800" cy="8382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7D26018B-74C9-A278-C9E8-95059BF91BA8}"/>
              </a:ext>
            </a:extLst>
          </p:cNvPr>
          <p:cNvSpPr/>
          <p:nvPr/>
        </p:nvSpPr>
        <p:spPr>
          <a:xfrm>
            <a:off x="10820400" y="5904301"/>
            <a:ext cx="633650" cy="53459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5D19B95-6C48-252F-D8FE-963F4C88D8D3}"/>
              </a:ext>
            </a:extLst>
          </p:cNvPr>
          <p:cNvSpPr/>
          <p:nvPr/>
        </p:nvSpPr>
        <p:spPr>
          <a:xfrm rot="16200000">
            <a:off x="12148520" y="6591300"/>
            <a:ext cx="685800" cy="3786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734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2" grpId="1" animBg="1"/>
      <p:bldP spid="15" grpId="0" animBg="1"/>
      <p:bldP spid="15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3151EC4-97DE-B592-ACDD-68F13A74A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892"/>
            <a:ext cx="18288000" cy="9802108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148E7A6C-0810-8824-914A-DCBC270A2A6C}"/>
              </a:ext>
            </a:extLst>
          </p:cNvPr>
          <p:cNvSpPr txBox="1">
            <a:spLocks/>
          </p:cNvSpPr>
          <p:nvPr/>
        </p:nvSpPr>
        <p:spPr>
          <a:xfrm>
            <a:off x="16535400" y="38100"/>
            <a:ext cx="1752600" cy="57694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4</a:t>
            </a:r>
          </a:p>
          <a:p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5762E41-17BE-E54E-429A-DB30489D8259}"/>
              </a:ext>
            </a:extLst>
          </p:cNvPr>
          <p:cNvSpPr/>
          <p:nvPr/>
        </p:nvSpPr>
        <p:spPr>
          <a:xfrm>
            <a:off x="2133600" y="5638800"/>
            <a:ext cx="4343400" cy="5715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621A44D-5C09-EFEA-D16A-A472EA4CEC65}"/>
              </a:ext>
            </a:extLst>
          </p:cNvPr>
          <p:cNvSpPr/>
          <p:nvPr/>
        </p:nvSpPr>
        <p:spPr>
          <a:xfrm>
            <a:off x="7010400" y="5638800"/>
            <a:ext cx="4495800" cy="5715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B2B61D4D-290E-C6CE-4B04-D14C3C1FE982}"/>
              </a:ext>
            </a:extLst>
          </p:cNvPr>
          <p:cNvCxnSpPr>
            <a:cxnSpLocks/>
          </p:cNvCxnSpPr>
          <p:nvPr/>
        </p:nvCxnSpPr>
        <p:spPr>
          <a:xfrm flipH="1" flipV="1">
            <a:off x="12268200" y="6210300"/>
            <a:ext cx="609600" cy="13716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o 13">
            <a:extLst>
              <a:ext uri="{FF2B5EF4-FFF2-40B4-BE49-F238E27FC236}">
                <a16:creationId xmlns:a16="http://schemas.microsoft.com/office/drawing/2014/main" id="{55CA643E-9B91-7548-B426-555845B86577}"/>
              </a:ext>
            </a:extLst>
          </p:cNvPr>
          <p:cNvGrpSpPr/>
          <p:nvPr/>
        </p:nvGrpSpPr>
        <p:grpSpPr>
          <a:xfrm>
            <a:off x="381000" y="4325675"/>
            <a:ext cx="17526000" cy="1635649"/>
            <a:chOff x="152400" y="4351255"/>
            <a:chExt cx="17526000" cy="1635649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C5FA5DB-6C30-364A-678E-6D57F535D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" y="4351255"/>
              <a:ext cx="17526000" cy="1635649"/>
            </a:xfrm>
            <a:prstGeom prst="rect">
              <a:avLst/>
            </a:prstGeom>
            <a:ln w="127000" cap="sq">
              <a:solidFill>
                <a:srgbClr val="FF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21B113E6-DF1A-3CA0-132C-E3AE846F7DD3}"/>
                </a:ext>
              </a:extLst>
            </p:cNvPr>
            <p:cNvSpPr/>
            <p:nvPr/>
          </p:nvSpPr>
          <p:spPr>
            <a:xfrm>
              <a:off x="12420600" y="5295900"/>
              <a:ext cx="1676400" cy="34290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46933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2A476292-8590-3F67-E936-57EDC0139F26}"/>
              </a:ext>
            </a:extLst>
          </p:cNvPr>
          <p:cNvGrpSpPr/>
          <p:nvPr/>
        </p:nvGrpSpPr>
        <p:grpSpPr>
          <a:xfrm>
            <a:off x="1492625" y="19050"/>
            <a:ext cx="15118976" cy="10275149"/>
            <a:chOff x="1492625" y="19050"/>
            <a:chExt cx="15118976" cy="10275149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32001506-14E5-B07B-3BA1-975874158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2625" y="19050"/>
              <a:ext cx="15118976" cy="10275149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85DC1996-52BC-1D46-CB5B-02ED012E7E05}"/>
                </a:ext>
              </a:extLst>
            </p:cNvPr>
            <p:cNvSpPr/>
            <p:nvPr/>
          </p:nvSpPr>
          <p:spPr>
            <a:xfrm>
              <a:off x="4038600" y="5295900"/>
              <a:ext cx="1447800" cy="304800"/>
            </a:xfrm>
            <a:prstGeom prst="rect">
              <a:avLst/>
            </a:prstGeom>
            <a:solidFill>
              <a:srgbClr val="FDFC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CDA19999-D689-BAD4-0BF8-F04A09CADE6C}"/>
                </a:ext>
              </a:extLst>
            </p:cNvPr>
            <p:cNvSpPr/>
            <p:nvPr/>
          </p:nvSpPr>
          <p:spPr>
            <a:xfrm>
              <a:off x="4343400" y="9867900"/>
              <a:ext cx="990600" cy="304800"/>
            </a:xfrm>
            <a:prstGeom prst="rect">
              <a:avLst/>
            </a:prstGeom>
            <a:solidFill>
              <a:srgbClr val="EDEF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BAFB41C6-D08A-2B94-93B1-8EB6EEA6DAA7}"/>
              </a:ext>
            </a:extLst>
          </p:cNvPr>
          <p:cNvSpPr txBox="1">
            <a:spLocks/>
          </p:cNvSpPr>
          <p:nvPr/>
        </p:nvSpPr>
        <p:spPr>
          <a:xfrm>
            <a:off x="16687800" y="70757"/>
            <a:ext cx="1752600" cy="57694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SECCIÓN 4</a:t>
            </a:r>
          </a:p>
          <a:p>
            <a:endParaRPr lang="es-ES" dirty="0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D1625218-8DB6-088A-F23C-EFB14068DACF}"/>
              </a:ext>
            </a:extLst>
          </p:cNvPr>
          <p:cNvSpPr/>
          <p:nvPr/>
        </p:nvSpPr>
        <p:spPr>
          <a:xfrm rot="5400000">
            <a:off x="13982700" y="9372600"/>
            <a:ext cx="6858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340E2B2-6A2C-5068-6DAD-5A16600F9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680" y="1485900"/>
            <a:ext cx="14123259" cy="6546183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FF496282-B6DE-69CD-70BB-0963130FC057}"/>
              </a:ext>
            </a:extLst>
          </p:cNvPr>
          <p:cNvSpPr/>
          <p:nvPr/>
        </p:nvSpPr>
        <p:spPr>
          <a:xfrm>
            <a:off x="1860531" y="4229100"/>
            <a:ext cx="723480" cy="76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FCE42BEE-EACF-C6A8-8D87-E9A3809704FA}"/>
              </a:ext>
            </a:extLst>
          </p:cNvPr>
          <p:cNvSpPr/>
          <p:nvPr/>
        </p:nvSpPr>
        <p:spPr>
          <a:xfrm>
            <a:off x="9982200" y="7124700"/>
            <a:ext cx="1638300" cy="6477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881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067" y="0"/>
            <a:ext cx="1577749" cy="10308412"/>
            <a:chOff x="0" y="0"/>
            <a:chExt cx="415539" cy="27149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539" cy="2714973"/>
            </a:xfrm>
            <a:custGeom>
              <a:avLst/>
              <a:gdLst/>
              <a:ahLst/>
              <a:cxnLst/>
              <a:rect l="l" t="t" r="r" b="b"/>
              <a:pathLst>
                <a:path w="415539" h="2714973">
                  <a:moveTo>
                    <a:pt x="0" y="0"/>
                  </a:moveTo>
                  <a:lnTo>
                    <a:pt x="415539" y="0"/>
                  </a:lnTo>
                  <a:lnTo>
                    <a:pt x="415539" y="2714973"/>
                  </a:lnTo>
                  <a:lnTo>
                    <a:pt x="0" y="2714973"/>
                  </a:lnTo>
                  <a:close/>
                </a:path>
              </a:pathLst>
            </a:custGeom>
            <a:solidFill>
              <a:srgbClr val="134E1A">
                <a:alpha val="17647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539" cy="2762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 dirty="0">
                <a:latin typeface="Arial Nova Condensed" panose="020B0604020202020204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361402" y="1028700"/>
            <a:ext cx="889081" cy="889081"/>
          </a:xfrm>
          <a:custGeom>
            <a:avLst/>
            <a:gdLst/>
            <a:ahLst/>
            <a:cxnLst/>
            <a:rect l="l" t="t" r="r" b="b"/>
            <a:pathLst>
              <a:path w="889081" h="889081">
                <a:moveTo>
                  <a:pt x="0" y="0"/>
                </a:moveTo>
                <a:lnTo>
                  <a:pt x="889080" y="0"/>
                </a:lnTo>
                <a:lnTo>
                  <a:pt x="889080" y="889081"/>
                </a:lnTo>
                <a:lnTo>
                  <a:pt x="0" y="8890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8" name="Group 8"/>
          <p:cNvGrpSpPr/>
          <p:nvPr/>
        </p:nvGrpSpPr>
        <p:grpSpPr>
          <a:xfrm>
            <a:off x="2059788" y="2024314"/>
            <a:ext cx="8348416" cy="7719402"/>
            <a:chOff x="0" y="0"/>
            <a:chExt cx="2101208" cy="19428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1208" cy="1942892"/>
            </a:xfrm>
            <a:custGeom>
              <a:avLst/>
              <a:gdLst/>
              <a:ahLst/>
              <a:cxnLst/>
              <a:rect l="l" t="t" r="r" b="b"/>
              <a:pathLst>
                <a:path w="2101208" h="1942892">
                  <a:moveTo>
                    <a:pt x="18547" y="0"/>
                  </a:moveTo>
                  <a:lnTo>
                    <a:pt x="2082661" y="0"/>
                  </a:lnTo>
                  <a:cubicBezTo>
                    <a:pt x="2087580" y="0"/>
                    <a:pt x="2092298" y="1954"/>
                    <a:pt x="2095776" y="5432"/>
                  </a:cubicBezTo>
                  <a:cubicBezTo>
                    <a:pt x="2099254" y="8911"/>
                    <a:pt x="2101208" y="13628"/>
                    <a:pt x="2101208" y="18547"/>
                  </a:cubicBezTo>
                  <a:lnTo>
                    <a:pt x="2101208" y="1924345"/>
                  </a:lnTo>
                  <a:cubicBezTo>
                    <a:pt x="2101208" y="1929264"/>
                    <a:pt x="2099254" y="1933982"/>
                    <a:pt x="2095776" y="1937460"/>
                  </a:cubicBezTo>
                  <a:cubicBezTo>
                    <a:pt x="2092298" y="1940938"/>
                    <a:pt x="2087580" y="1942892"/>
                    <a:pt x="2082661" y="1942892"/>
                  </a:cubicBezTo>
                  <a:lnTo>
                    <a:pt x="18547" y="1942892"/>
                  </a:lnTo>
                  <a:cubicBezTo>
                    <a:pt x="13628" y="1942892"/>
                    <a:pt x="8911" y="1940938"/>
                    <a:pt x="5432" y="1937460"/>
                  </a:cubicBezTo>
                  <a:cubicBezTo>
                    <a:pt x="1954" y="1933982"/>
                    <a:pt x="0" y="1929264"/>
                    <a:pt x="0" y="1924345"/>
                  </a:cubicBezTo>
                  <a:lnTo>
                    <a:pt x="0" y="18547"/>
                  </a:lnTo>
                  <a:cubicBezTo>
                    <a:pt x="0" y="13628"/>
                    <a:pt x="1954" y="8911"/>
                    <a:pt x="5432" y="5432"/>
                  </a:cubicBezTo>
                  <a:cubicBezTo>
                    <a:pt x="8911" y="1954"/>
                    <a:pt x="13628" y="0"/>
                    <a:pt x="18547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101208" cy="2000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 dirty="0">
                <a:latin typeface="Arial Nova Condensed" panose="020B0604020202020204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5923434" y="2311141"/>
            <a:ext cx="4336526" cy="4396984"/>
          </a:xfrm>
          <a:custGeom>
            <a:avLst/>
            <a:gdLst/>
            <a:ahLst/>
            <a:cxnLst/>
            <a:rect l="l" t="t" r="r" b="b"/>
            <a:pathLst>
              <a:path w="4336526" h="4396984">
                <a:moveTo>
                  <a:pt x="0" y="0"/>
                </a:moveTo>
                <a:lnTo>
                  <a:pt x="4336526" y="0"/>
                </a:lnTo>
                <a:lnTo>
                  <a:pt x="4336526" y="4396985"/>
                </a:lnTo>
                <a:lnTo>
                  <a:pt x="0" y="439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2224869" y="2258498"/>
            <a:ext cx="3421726" cy="4502271"/>
          </a:xfrm>
          <a:custGeom>
            <a:avLst/>
            <a:gdLst/>
            <a:ahLst/>
            <a:cxnLst/>
            <a:rect l="l" t="t" r="r" b="b"/>
            <a:pathLst>
              <a:path w="3421726" h="4502271">
                <a:moveTo>
                  <a:pt x="0" y="0"/>
                </a:moveTo>
                <a:lnTo>
                  <a:pt x="3421726" y="0"/>
                </a:lnTo>
                <a:lnTo>
                  <a:pt x="3421726" y="4502271"/>
                </a:lnTo>
                <a:lnTo>
                  <a:pt x="0" y="450227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13" name="Group 13"/>
          <p:cNvGrpSpPr/>
          <p:nvPr/>
        </p:nvGrpSpPr>
        <p:grpSpPr>
          <a:xfrm>
            <a:off x="2208031" y="6914367"/>
            <a:ext cx="3438564" cy="726886"/>
            <a:chOff x="0" y="0"/>
            <a:chExt cx="892401" cy="188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92401" cy="188647"/>
            </a:xfrm>
            <a:custGeom>
              <a:avLst/>
              <a:gdLst/>
              <a:ahLst/>
              <a:cxnLst/>
              <a:rect l="l" t="t" r="r" b="b"/>
              <a:pathLst>
                <a:path w="892401" h="188647">
                  <a:moveTo>
                    <a:pt x="36024" y="0"/>
                  </a:moveTo>
                  <a:lnTo>
                    <a:pt x="856377" y="0"/>
                  </a:lnTo>
                  <a:cubicBezTo>
                    <a:pt x="865931" y="0"/>
                    <a:pt x="875094" y="3795"/>
                    <a:pt x="881850" y="10551"/>
                  </a:cubicBezTo>
                  <a:cubicBezTo>
                    <a:pt x="888605" y="17307"/>
                    <a:pt x="892401" y="26470"/>
                    <a:pt x="892401" y="36024"/>
                  </a:cubicBezTo>
                  <a:lnTo>
                    <a:pt x="892401" y="152623"/>
                  </a:lnTo>
                  <a:cubicBezTo>
                    <a:pt x="892401" y="172518"/>
                    <a:pt x="876272" y="188647"/>
                    <a:pt x="856377" y="188647"/>
                  </a:cubicBezTo>
                  <a:lnTo>
                    <a:pt x="36024" y="188647"/>
                  </a:lnTo>
                  <a:cubicBezTo>
                    <a:pt x="26470" y="188647"/>
                    <a:pt x="17307" y="184851"/>
                    <a:pt x="10551" y="178096"/>
                  </a:cubicBezTo>
                  <a:cubicBezTo>
                    <a:pt x="3795" y="171340"/>
                    <a:pt x="0" y="162177"/>
                    <a:pt x="0" y="152623"/>
                  </a:cubicBezTo>
                  <a:lnTo>
                    <a:pt x="0" y="36024"/>
                  </a:lnTo>
                  <a:cubicBezTo>
                    <a:pt x="0" y="26470"/>
                    <a:pt x="3795" y="17307"/>
                    <a:pt x="10551" y="10551"/>
                  </a:cubicBezTo>
                  <a:cubicBezTo>
                    <a:pt x="17307" y="3795"/>
                    <a:pt x="26470" y="0"/>
                    <a:pt x="36024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92401" cy="236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 dirty="0">
                <a:latin typeface="Arial Nova Condensed" panose="020B060402020202020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923434" y="6914367"/>
            <a:ext cx="4336526" cy="726886"/>
            <a:chOff x="0" y="0"/>
            <a:chExt cx="1125446" cy="18864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25446" cy="188647"/>
            </a:xfrm>
            <a:custGeom>
              <a:avLst/>
              <a:gdLst/>
              <a:ahLst/>
              <a:cxnLst/>
              <a:rect l="l" t="t" r="r" b="b"/>
              <a:pathLst>
                <a:path w="1125446" h="188647">
                  <a:moveTo>
                    <a:pt x="28565" y="0"/>
                  </a:moveTo>
                  <a:lnTo>
                    <a:pt x="1096882" y="0"/>
                  </a:lnTo>
                  <a:cubicBezTo>
                    <a:pt x="1112658" y="0"/>
                    <a:pt x="1125446" y="12789"/>
                    <a:pt x="1125446" y="28565"/>
                  </a:cubicBezTo>
                  <a:lnTo>
                    <a:pt x="1125446" y="160082"/>
                  </a:lnTo>
                  <a:cubicBezTo>
                    <a:pt x="1125446" y="175858"/>
                    <a:pt x="1112658" y="188647"/>
                    <a:pt x="1096882" y="188647"/>
                  </a:cubicBezTo>
                  <a:lnTo>
                    <a:pt x="28565" y="188647"/>
                  </a:lnTo>
                  <a:cubicBezTo>
                    <a:pt x="12789" y="188647"/>
                    <a:pt x="0" y="175858"/>
                    <a:pt x="0" y="160082"/>
                  </a:cubicBezTo>
                  <a:lnTo>
                    <a:pt x="0" y="28565"/>
                  </a:lnTo>
                  <a:cubicBezTo>
                    <a:pt x="0" y="12789"/>
                    <a:pt x="12789" y="0"/>
                    <a:pt x="28565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125446" cy="236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 dirty="0">
                <a:latin typeface="Arial Nova Condensed" panose="020B0604020202020204" charset="0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2384879" y="8022253"/>
            <a:ext cx="499113" cy="499113"/>
          </a:xfrm>
          <a:custGeom>
            <a:avLst/>
            <a:gdLst/>
            <a:ahLst/>
            <a:cxnLst/>
            <a:rect l="l" t="t" r="r" b="b"/>
            <a:pathLst>
              <a:path w="499113" h="499113">
                <a:moveTo>
                  <a:pt x="0" y="0"/>
                </a:moveTo>
                <a:lnTo>
                  <a:pt x="499113" y="0"/>
                </a:lnTo>
                <a:lnTo>
                  <a:pt x="499113" y="499113"/>
                </a:lnTo>
                <a:lnTo>
                  <a:pt x="0" y="49911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0" name="Group 20"/>
          <p:cNvGrpSpPr/>
          <p:nvPr/>
        </p:nvGrpSpPr>
        <p:grpSpPr>
          <a:xfrm>
            <a:off x="11316815" y="0"/>
            <a:ext cx="6971185" cy="10441369"/>
            <a:chOff x="0" y="0"/>
            <a:chExt cx="1836032" cy="274486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836032" cy="2744868"/>
            </a:xfrm>
            <a:custGeom>
              <a:avLst/>
              <a:gdLst/>
              <a:ahLst/>
              <a:cxnLst/>
              <a:rect l="l" t="t" r="r" b="b"/>
              <a:pathLst>
                <a:path w="1836032" h="2744868">
                  <a:moveTo>
                    <a:pt x="0" y="0"/>
                  </a:moveTo>
                  <a:lnTo>
                    <a:pt x="1836032" y="0"/>
                  </a:lnTo>
                  <a:lnTo>
                    <a:pt x="1836032" y="2744868"/>
                  </a:lnTo>
                  <a:lnTo>
                    <a:pt x="0" y="2744868"/>
                  </a:lnTo>
                  <a:close/>
                </a:path>
              </a:pathLst>
            </a:custGeom>
            <a:solidFill>
              <a:srgbClr val="0D523B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836032" cy="2792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 dirty="0">
                <a:latin typeface="Arial Nova Condensed" panose="020B0604020202020204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2219298" y="8360057"/>
            <a:ext cx="4472731" cy="447273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934B">
                <a:alpha val="19608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2384879" y="8816641"/>
            <a:ext cx="499113" cy="499113"/>
          </a:xfrm>
          <a:custGeom>
            <a:avLst/>
            <a:gdLst/>
            <a:ahLst/>
            <a:cxnLst/>
            <a:rect l="l" t="t" r="r" b="b"/>
            <a:pathLst>
              <a:path w="499113" h="499113">
                <a:moveTo>
                  <a:pt x="0" y="0"/>
                </a:moveTo>
                <a:lnTo>
                  <a:pt x="499113" y="0"/>
                </a:lnTo>
                <a:lnTo>
                  <a:pt x="499113" y="499113"/>
                </a:lnTo>
                <a:lnTo>
                  <a:pt x="0" y="49911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7" name="Freeform 27"/>
          <p:cNvSpPr/>
          <p:nvPr/>
        </p:nvSpPr>
        <p:spPr>
          <a:xfrm>
            <a:off x="2350874" y="7039138"/>
            <a:ext cx="477344" cy="477344"/>
          </a:xfrm>
          <a:custGeom>
            <a:avLst/>
            <a:gdLst/>
            <a:ahLst/>
            <a:cxnLst/>
            <a:rect l="l" t="t" r="r" b="b"/>
            <a:pathLst>
              <a:path w="477344" h="477344">
                <a:moveTo>
                  <a:pt x="0" y="0"/>
                </a:moveTo>
                <a:lnTo>
                  <a:pt x="477344" y="0"/>
                </a:lnTo>
                <a:lnTo>
                  <a:pt x="477344" y="477344"/>
                </a:lnTo>
                <a:lnTo>
                  <a:pt x="0" y="47734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8" name="Freeform 28"/>
          <p:cNvSpPr/>
          <p:nvPr/>
        </p:nvSpPr>
        <p:spPr>
          <a:xfrm>
            <a:off x="6168494" y="7039138"/>
            <a:ext cx="477344" cy="477344"/>
          </a:xfrm>
          <a:custGeom>
            <a:avLst/>
            <a:gdLst/>
            <a:ahLst/>
            <a:cxnLst/>
            <a:rect l="l" t="t" r="r" b="b"/>
            <a:pathLst>
              <a:path w="477344" h="477344">
                <a:moveTo>
                  <a:pt x="0" y="0"/>
                </a:moveTo>
                <a:lnTo>
                  <a:pt x="477344" y="0"/>
                </a:lnTo>
                <a:lnTo>
                  <a:pt x="477344" y="477344"/>
                </a:lnTo>
                <a:lnTo>
                  <a:pt x="0" y="47734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9" name="Freeform 29"/>
          <p:cNvSpPr/>
          <p:nvPr/>
        </p:nvSpPr>
        <p:spPr>
          <a:xfrm>
            <a:off x="11316815" y="4229100"/>
            <a:ext cx="6971185" cy="1978074"/>
          </a:xfrm>
          <a:custGeom>
            <a:avLst/>
            <a:gdLst/>
            <a:ahLst/>
            <a:cxnLst/>
            <a:rect l="l" t="t" r="r" b="b"/>
            <a:pathLst>
              <a:path w="6971185" h="1978074">
                <a:moveTo>
                  <a:pt x="0" y="0"/>
                </a:moveTo>
                <a:lnTo>
                  <a:pt x="6971185" y="0"/>
                </a:lnTo>
                <a:lnTo>
                  <a:pt x="6971185" y="1978074"/>
                </a:lnTo>
                <a:lnTo>
                  <a:pt x="0" y="197807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0" name="TextBox 30"/>
          <p:cNvSpPr txBox="1"/>
          <p:nvPr/>
        </p:nvSpPr>
        <p:spPr>
          <a:xfrm>
            <a:off x="3114145" y="651308"/>
            <a:ext cx="7305083" cy="701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417"/>
              </a:lnSpc>
              <a:spcBef>
                <a:spcPct val="0"/>
              </a:spcBef>
            </a:pPr>
            <a:r>
              <a:rPr lang="es-ES" sz="4670" b="1" dirty="0">
                <a:solidFill>
                  <a:srgbClr val="134E1A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MÁS INFORMACIÓN - ESPAÑA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037768" y="7100326"/>
            <a:ext cx="238325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0"/>
              </a:lnSpc>
            </a:pPr>
            <a:r>
              <a:rPr lang="es-ES" sz="1893" b="1" u="sng" dirty="0">
                <a:solidFill>
                  <a:srgbClr val="0E2B1D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  <a:hlinkClick r:id="rId12" tooltip="https://www.miteco.gob.es/content/dam/miteco/es/biodiversidad/temas/internacional-especies-madera/EUDR_ONLINE.pdf"/>
              </a:rPr>
              <a:t>FOLLETO INFORMATIVO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944178" y="7100326"/>
            <a:ext cx="1818822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0"/>
              </a:lnSpc>
            </a:pPr>
            <a:r>
              <a:rPr lang="es-ES" sz="1893" b="1" u="sng" dirty="0">
                <a:solidFill>
                  <a:srgbClr val="0E2B1D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  <a:hlinkClick r:id="rId13" tooltip="https://www.miteco.gob.es/es/biodiversidad/temas/politica-forestal/madera-legal-productos-libres-defor.html"/>
              </a:rPr>
              <a:t>WEB MINISTERIO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039763" y="8090984"/>
            <a:ext cx="590163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41"/>
              </a:lnSpc>
            </a:pPr>
            <a:r>
              <a:rPr lang="es-ES" sz="1886" b="1" dirty="0">
                <a:solidFill>
                  <a:srgbClr val="0E2B1D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Buzón EXCLUSIVO para consultas: </a:t>
            </a:r>
            <a:r>
              <a:rPr lang="es-ES" sz="1886" b="1" u="sng" dirty="0">
                <a:solidFill>
                  <a:srgbClr val="0E2B1D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  <a:hlinkClick r:id="rId14" tooltip="mailto:bzn-info-eudr@miteco.es"/>
              </a:rPr>
              <a:t>bzn-info-eudr@miteco.es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842737" y="3619500"/>
            <a:ext cx="636886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s-ES" sz="2800" b="1" dirty="0">
                <a:solidFill>
                  <a:srgbClr val="FFFFFF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RECURSOS FUNDACIÓN BIODIVERSIDAD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168530" y="1648236"/>
            <a:ext cx="4816715" cy="373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70"/>
              </a:lnSpc>
            </a:pPr>
            <a:r>
              <a:rPr lang="es-ES" sz="2264" b="1" dirty="0">
                <a:solidFill>
                  <a:srgbClr val="0E2B1D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Web, folleto y correo de consultas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039763" y="8885372"/>
            <a:ext cx="342230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41"/>
              </a:lnSpc>
            </a:pPr>
            <a:r>
              <a:rPr lang="es-ES" sz="1886" b="1" dirty="0">
                <a:solidFill>
                  <a:srgbClr val="0E2B1D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Alta en Novedades EUDR: </a:t>
            </a:r>
            <a:r>
              <a:rPr lang="es-ES" sz="1886" b="1" u="sng" dirty="0">
                <a:solidFill>
                  <a:srgbClr val="0E2B1D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  <a:hlinkClick r:id="rId15" tooltip="https://urldefense.com/v3/__https:/secure-web.cisco.com/1j6_M3JStlnCnRraR10gu6mcleXd2m-a3NapbpJl8pfx4WfVAVFRbcRfI6FmLIbWCyYWOZyrrgTElWxHNDKgwZtwfV1C0aLoMo_4PYj5t1NUC8Q9gKoE9eOEWoLZ4ZI-WIHnaAKkVpZ-3RRkvFo16VeuxWVy3ApBvn_Cvt4qfSxijZ5gmxXpFhGbSh4TS2EnzHSgAQvNP7IWeUG7eo1djvYhOZU5mkyxXvEYtLJrngTTUcXCPRyWTUhIQw_2_WeZi/https*3A*2F*2Furldefense.com*2Fv3*2F__https*3A*2Fsecure-web.cisco.com*2F1-S7yVwPsjZizvLHwvmO1umVhc9e3KBu6yYZEfzi-N36JLEEsO4gcddfWxvT_Nd6JV-29ZSjXV3DDU3jvCxu4vp8nSb7FhwMSJuKnSFUtPTBgqJkOQwD5vCnAN8yYW-HEp2tCLflleY2p3azxJK4RjhmLbKYxqOar0ORescp-yoa1kOd83GGohc4c6sRmN1mbMD_rKcRnSQtStEW_Vnsj0THdsfFB83kPtQciNaNorfWmSzg0qpfDdpkAhysblCxq*2Fhttps*2A3A*2A2F*2A2Furldefense.com*2A2Fv3*2A2F__https*2A3A*2A2Fsecure-web.cisco.com*2A2F1MTK-ZuhRQnVa-DS2s4lNFcG3j3LoXFrNxsFpw_20QcUuEC8sHzFrg6gNelT_ncF3XYYqTFWmEyIMpKnrWNdfG-aBzPgz7IOosq9wqGOrLlpWUdrYZoJvhsgikHTNqNJOgxq48KdtyyoO7EHX-xL9WGB3NJUsrdbeYvsKaLaK2veo11y34TuUDryUFBGirLSRwX6GrpLKGxJa5q1dBdvl8zZ2pHtz13ke6uPIG80G6ZoO2_DwilK-ra8qXAiTxnXO*2A2Fhttps*2A2A3A*2A2A2F*2A2A2Furldefense.com*2A2A2Fv3*2A2A2F__https*2A2A3A*2A2A2Fforma.administracionelectronica.gob.es*2A2A2Fform*2A2A2Fopen*2A2A2Fcorp*2A2A2Fa6ff1a71-85fc-4a8e-89ba-3c7dc4fc5968*2A2A2FNeAO__*2A2A3B*2A2A21*2A2A21BgLsOpJl*2A2A21r_Vy_RkTMAtN8bMX8g59qKny9uyZn9J_uYMFmlrV8GVx6mcSpALMz0MXP84WlKTJW9k_x5jw-VxXmb98e9Bh8dhd*2A2A24__*2A3BJSUlJSUlJSUlJSUlJSUlJSU*2A21*2A21BgLsOpJl*2A21s8CfT9_yqBORlSmgP2pbuSLU6t2rBm16EWr6AWh6ScrVDYuI1UiZ8P37fMgw0J7gbFe6-vYWdGz4p6Nq7Zpo3Q*2A24__*3BJSUlJSUlJSUlJSUlJSUlJSUlJSUlJSUlJSUlJSUlJQ*21*21BgLsOpJl*21qeNbSzMxW1vHMNIKiyvyP34ZX4zf6PnlI4rraXIH3nvyeXmK01ywqtIg4fMDOJ9urKTuwlikIiGD93phtOiuYw*24__;JSUlJSUlJSUlJSUlJSUlJSUlJSUlJSUlJSUlJSUlJSUlJSUlJSUlJSUlJSUl!!BgLsOpJl!sIeMdyL3IF_So6H4r9qwDxUuDlwC_k-_au9H24W4fif_ZpNHfWN_yMjFsHeoFmWp1Hrnijn6PO9wPfi_8ni3$"/>
              </a:rPr>
              <a:t>MITECO</a:t>
            </a:r>
            <a:r>
              <a:rPr lang="es-ES" sz="1886" b="1" dirty="0">
                <a:solidFill>
                  <a:srgbClr val="0E2B1D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 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2067864" y="6667500"/>
            <a:ext cx="5469087" cy="887194"/>
            <a:chOff x="0" y="0"/>
            <a:chExt cx="1755380" cy="28475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755380" cy="284757"/>
            </a:xfrm>
            <a:custGeom>
              <a:avLst/>
              <a:gdLst/>
              <a:ahLst/>
              <a:cxnLst/>
              <a:rect l="l" t="t" r="r" b="b"/>
              <a:pathLst>
                <a:path w="1755380" h="284757">
                  <a:moveTo>
                    <a:pt x="22649" y="0"/>
                  </a:moveTo>
                  <a:lnTo>
                    <a:pt x="1732731" y="0"/>
                  </a:lnTo>
                  <a:cubicBezTo>
                    <a:pt x="1738738" y="0"/>
                    <a:pt x="1744499" y="2386"/>
                    <a:pt x="1748746" y="6634"/>
                  </a:cubicBezTo>
                  <a:cubicBezTo>
                    <a:pt x="1752994" y="10881"/>
                    <a:pt x="1755380" y="16642"/>
                    <a:pt x="1755380" y="22649"/>
                  </a:cubicBezTo>
                  <a:lnTo>
                    <a:pt x="1755380" y="262108"/>
                  </a:lnTo>
                  <a:cubicBezTo>
                    <a:pt x="1755380" y="268115"/>
                    <a:pt x="1752994" y="273876"/>
                    <a:pt x="1748746" y="278123"/>
                  </a:cubicBezTo>
                  <a:cubicBezTo>
                    <a:pt x="1744499" y="282371"/>
                    <a:pt x="1738738" y="284757"/>
                    <a:pt x="1732731" y="284757"/>
                  </a:cubicBezTo>
                  <a:lnTo>
                    <a:pt x="22649" y="284757"/>
                  </a:lnTo>
                  <a:cubicBezTo>
                    <a:pt x="16642" y="284757"/>
                    <a:pt x="10881" y="282371"/>
                    <a:pt x="6634" y="278123"/>
                  </a:cubicBezTo>
                  <a:cubicBezTo>
                    <a:pt x="2386" y="273876"/>
                    <a:pt x="0" y="268115"/>
                    <a:pt x="0" y="262108"/>
                  </a:cubicBezTo>
                  <a:lnTo>
                    <a:pt x="0" y="22649"/>
                  </a:lnTo>
                  <a:cubicBezTo>
                    <a:pt x="0" y="16642"/>
                    <a:pt x="2386" y="10881"/>
                    <a:pt x="6634" y="6634"/>
                  </a:cubicBezTo>
                  <a:cubicBezTo>
                    <a:pt x="10881" y="2386"/>
                    <a:pt x="16642" y="0"/>
                    <a:pt x="2264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47625"/>
              <a:ext cx="1755380" cy="332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 dirty="0">
                <a:latin typeface="Arial Nova Condensed" panose="020B0604020202020204" charset="0"/>
              </a:endParaRPr>
            </a:p>
          </p:txBody>
        </p:sp>
      </p:grpSp>
      <p:sp>
        <p:nvSpPr>
          <p:cNvPr id="40" name="Freeform 40"/>
          <p:cNvSpPr/>
          <p:nvPr/>
        </p:nvSpPr>
        <p:spPr>
          <a:xfrm>
            <a:off x="12478816" y="6931858"/>
            <a:ext cx="358478" cy="358478"/>
          </a:xfrm>
          <a:custGeom>
            <a:avLst/>
            <a:gdLst/>
            <a:ahLst/>
            <a:cxnLst/>
            <a:rect l="l" t="t" r="r" b="b"/>
            <a:pathLst>
              <a:path w="358478" h="358478">
                <a:moveTo>
                  <a:pt x="0" y="0"/>
                </a:moveTo>
                <a:lnTo>
                  <a:pt x="358478" y="0"/>
                </a:lnTo>
                <a:lnTo>
                  <a:pt x="358478" y="358478"/>
                </a:lnTo>
                <a:lnTo>
                  <a:pt x="0" y="358478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1" name="TextBox 41"/>
          <p:cNvSpPr txBox="1"/>
          <p:nvPr/>
        </p:nvSpPr>
        <p:spPr>
          <a:xfrm>
            <a:off x="12990799" y="6830603"/>
            <a:ext cx="1748975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38"/>
              </a:lnSpc>
            </a:pPr>
            <a:r>
              <a:rPr lang="es-ES" sz="2956" b="1" u="sng" dirty="0">
                <a:solidFill>
                  <a:srgbClr val="0E2B1D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  <a:hlinkClick r:id="rId18" tooltip="https://ieeb.fundacion-biodiversidad.es/recursos/infografia-sobre-el-reglamento-europeo-de-lucha-contra-la-deforestacion-eudr-claves-para"/>
              </a:rPr>
              <a:t>Infografía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2067864" y="7777666"/>
            <a:ext cx="5469087" cy="887194"/>
            <a:chOff x="0" y="0"/>
            <a:chExt cx="1755380" cy="284757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755380" cy="284757"/>
            </a:xfrm>
            <a:custGeom>
              <a:avLst/>
              <a:gdLst/>
              <a:ahLst/>
              <a:cxnLst/>
              <a:rect l="l" t="t" r="r" b="b"/>
              <a:pathLst>
                <a:path w="1755380" h="284757">
                  <a:moveTo>
                    <a:pt x="22649" y="0"/>
                  </a:moveTo>
                  <a:lnTo>
                    <a:pt x="1732731" y="0"/>
                  </a:lnTo>
                  <a:cubicBezTo>
                    <a:pt x="1738738" y="0"/>
                    <a:pt x="1744499" y="2386"/>
                    <a:pt x="1748746" y="6634"/>
                  </a:cubicBezTo>
                  <a:cubicBezTo>
                    <a:pt x="1752994" y="10881"/>
                    <a:pt x="1755380" y="16642"/>
                    <a:pt x="1755380" y="22649"/>
                  </a:cubicBezTo>
                  <a:lnTo>
                    <a:pt x="1755380" y="262108"/>
                  </a:lnTo>
                  <a:cubicBezTo>
                    <a:pt x="1755380" y="268115"/>
                    <a:pt x="1752994" y="273876"/>
                    <a:pt x="1748746" y="278123"/>
                  </a:cubicBezTo>
                  <a:cubicBezTo>
                    <a:pt x="1744499" y="282371"/>
                    <a:pt x="1738738" y="284757"/>
                    <a:pt x="1732731" y="284757"/>
                  </a:cubicBezTo>
                  <a:lnTo>
                    <a:pt x="22649" y="284757"/>
                  </a:lnTo>
                  <a:cubicBezTo>
                    <a:pt x="16642" y="284757"/>
                    <a:pt x="10881" y="282371"/>
                    <a:pt x="6634" y="278123"/>
                  </a:cubicBezTo>
                  <a:cubicBezTo>
                    <a:pt x="2386" y="273876"/>
                    <a:pt x="0" y="268115"/>
                    <a:pt x="0" y="262108"/>
                  </a:cubicBezTo>
                  <a:lnTo>
                    <a:pt x="0" y="22649"/>
                  </a:lnTo>
                  <a:cubicBezTo>
                    <a:pt x="0" y="16642"/>
                    <a:pt x="2386" y="10881"/>
                    <a:pt x="6634" y="6634"/>
                  </a:cubicBezTo>
                  <a:cubicBezTo>
                    <a:pt x="10881" y="2386"/>
                    <a:pt x="16642" y="0"/>
                    <a:pt x="2264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47625"/>
              <a:ext cx="1755380" cy="332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 dirty="0">
                <a:latin typeface="Arial Nova Condensed" panose="020B0604020202020204" charset="0"/>
              </a:endParaRPr>
            </a:p>
          </p:txBody>
        </p:sp>
      </p:grpSp>
      <p:sp>
        <p:nvSpPr>
          <p:cNvPr id="45" name="Freeform 45"/>
          <p:cNvSpPr/>
          <p:nvPr/>
        </p:nvSpPr>
        <p:spPr>
          <a:xfrm>
            <a:off x="12478816" y="8042024"/>
            <a:ext cx="358478" cy="358478"/>
          </a:xfrm>
          <a:custGeom>
            <a:avLst/>
            <a:gdLst/>
            <a:ahLst/>
            <a:cxnLst/>
            <a:rect l="l" t="t" r="r" b="b"/>
            <a:pathLst>
              <a:path w="358478" h="358478">
                <a:moveTo>
                  <a:pt x="0" y="0"/>
                </a:moveTo>
                <a:lnTo>
                  <a:pt x="358478" y="0"/>
                </a:lnTo>
                <a:lnTo>
                  <a:pt x="358478" y="358478"/>
                </a:lnTo>
                <a:lnTo>
                  <a:pt x="0" y="358478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6" name="TextBox 46"/>
          <p:cNvSpPr txBox="1"/>
          <p:nvPr/>
        </p:nvSpPr>
        <p:spPr>
          <a:xfrm>
            <a:off x="12990799" y="7946436"/>
            <a:ext cx="4432028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38"/>
              </a:lnSpc>
            </a:pPr>
            <a:r>
              <a:rPr lang="es-ES" sz="2956" b="1" u="sng" dirty="0">
                <a:solidFill>
                  <a:srgbClr val="0E2B1D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  <a:hlinkClick r:id="rId19" tooltip="https://ieeb.fundacion-biodiversidad.es/recursos/resumen-del-reglamento-europeo-de-lucha-contra-la-deforestacion-eudr"/>
              </a:rPr>
              <a:t>Resumen Reglamento EUDR</a:t>
            </a:r>
            <a:r>
              <a:rPr lang="es-ES" sz="2956" b="1" dirty="0">
                <a:solidFill>
                  <a:srgbClr val="0E2B1D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 </a:t>
            </a:r>
          </a:p>
        </p:txBody>
      </p:sp>
      <p:sp>
        <p:nvSpPr>
          <p:cNvPr id="47" name="Freeform 47"/>
          <p:cNvSpPr/>
          <p:nvPr/>
        </p:nvSpPr>
        <p:spPr>
          <a:xfrm rot="-5400000">
            <a:off x="12560622" y="-1879077"/>
            <a:ext cx="4914042" cy="6387911"/>
          </a:xfrm>
          <a:custGeom>
            <a:avLst/>
            <a:gdLst/>
            <a:ahLst/>
            <a:cxnLst/>
            <a:rect l="l" t="t" r="r" b="b"/>
            <a:pathLst>
              <a:path w="9319233" h="6387911">
                <a:moveTo>
                  <a:pt x="0" y="0"/>
                </a:moveTo>
                <a:lnTo>
                  <a:pt x="9319234" y="0"/>
                </a:lnTo>
                <a:lnTo>
                  <a:pt x="9319234" y="6387911"/>
                </a:lnTo>
                <a:lnTo>
                  <a:pt x="0" y="63879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75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48" name="Group 48"/>
          <p:cNvGrpSpPr/>
          <p:nvPr/>
        </p:nvGrpSpPr>
        <p:grpSpPr>
          <a:xfrm>
            <a:off x="12282889" y="-545711"/>
            <a:ext cx="5388920" cy="3778310"/>
            <a:chOff x="0" y="0"/>
            <a:chExt cx="983265" cy="689392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983265" cy="689392"/>
            </a:xfrm>
            <a:custGeom>
              <a:avLst/>
              <a:gdLst/>
              <a:ahLst/>
              <a:cxnLst/>
              <a:rect l="l" t="t" r="r" b="b"/>
              <a:pathLst>
                <a:path w="983265" h="689392">
                  <a:moveTo>
                    <a:pt x="53156" y="0"/>
                  </a:moveTo>
                  <a:lnTo>
                    <a:pt x="930110" y="0"/>
                  </a:lnTo>
                  <a:cubicBezTo>
                    <a:pt x="959467" y="0"/>
                    <a:pt x="983265" y="23799"/>
                    <a:pt x="983265" y="53156"/>
                  </a:cubicBezTo>
                  <a:lnTo>
                    <a:pt x="983265" y="636237"/>
                  </a:lnTo>
                  <a:cubicBezTo>
                    <a:pt x="983265" y="665594"/>
                    <a:pt x="959467" y="689392"/>
                    <a:pt x="930110" y="689392"/>
                  </a:cubicBezTo>
                  <a:lnTo>
                    <a:pt x="53156" y="689392"/>
                  </a:lnTo>
                  <a:cubicBezTo>
                    <a:pt x="23799" y="689392"/>
                    <a:pt x="0" y="665594"/>
                    <a:pt x="0" y="636237"/>
                  </a:cubicBezTo>
                  <a:lnTo>
                    <a:pt x="0" y="53156"/>
                  </a:lnTo>
                  <a:cubicBezTo>
                    <a:pt x="0" y="23799"/>
                    <a:pt x="23799" y="0"/>
                    <a:pt x="53156" y="0"/>
                  </a:cubicBezTo>
                  <a:close/>
                </a:path>
              </a:pathLst>
            </a:custGeom>
            <a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" name="Group 37">
            <a:extLst>
              <a:ext uri="{FF2B5EF4-FFF2-40B4-BE49-F238E27FC236}">
                <a16:creationId xmlns:a16="http://schemas.microsoft.com/office/drawing/2014/main" id="{D3A63A10-CE63-B28E-5E9D-C5410B1EE27B}"/>
              </a:ext>
            </a:extLst>
          </p:cNvPr>
          <p:cNvGrpSpPr/>
          <p:nvPr/>
        </p:nvGrpSpPr>
        <p:grpSpPr>
          <a:xfrm>
            <a:off x="12091069" y="9029407"/>
            <a:ext cx="5469087" cy="887194"/>
            <a:chOff x="0" y="0"/>
            <a:chExt cx="1755380" cy="284757"/>
          </a:xfrm>
        </p:grpSpPr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612C8B10-A9EC-8DF3-FDBC-6FCF32D39894}"/>
                </a:ext>
              </a:extLst>
            </p:cNvPr>
            <p:cNvSpPr/>
            <p:nvPr/>
          </p:nvSpPr>
          <p:spPr>
            <a:xfrm>
              <a:off x="0" y="0"/>
              <a:ext cx="1755380" cy="284757"/>
            </a:xfrm>
            <a:custGeom>
              <a:avLst/>
              <a:gdLst/>
              <a:ahLst/>
              <a:cxnLst/>
              <a:rect l="l" t="t" r="r" b="b"/>
              <a:pathLst>
                <a:path w="1755380" h="284757">
                  <a:moveTo>
                    <a:pt x="22649" y="0"/>
                  </a:moveTo>
                  <a:lnTo>
                    <a:pt x="1732731" y="0"/>
                  </a:lnTo>
                  <a:cubicBezTo>
                    <a:pt x="1738738" y="0"/>
                    <a:pt x="1744499" y="2386"/>
                    <a:pt x="1748746" y="6634"/>
                  </a:cubicBezTo>
                  <a:cubicBezTo>
                    <a:pt x="1752994" y="10881"/>
                    <a:pt x="1755380" y="16642"/>
                    <a:pt x="1755380" y="22649"/>
                  </a:cubicBezTo>
                  <a:lnTo>
                    <a:pt x="1755380" y="262108"/>
                  </a:lnTo>
                  <a:cubicBezTo>
                    <a:pt x="1755380" y="268115"/>
                    <a:pt x="1752994" y="273876"/>
                    <a:pt x="1748746" y="278123"/>
                  </a:cubicBezTo>
                  <a:cubicBezTo>
                    <a:pt x="1744499" y="282371"/>
                    <a:pt x="1738738" y="284757"/>
                    <a:pt x="1732731" y="284757"/>
                  </a:cubicBezTo>
                  <a:lnTo>
                    <a:pt x="22649" y="284757"/>
                  </a:lnTo>
                  <a:cubicBezTo>
                    <a:pt x="16642" y="284757"/>
                    <a:pt x="10881" y="282371"/>
                    <a:pt x="6634" y="278123"/>
                  </a:cubicBezTo>
                  <a:cubicBezTo>
                    <a:pt x="2386" y="273876"/>
                    <a:pt x="0" y="268115"/>
                    <a:pt x="0" y="262108"/>
                  </a:cubicBezTo>
                  <a:lnTo>
                    <a:pt x="0" y="22649"/>
                  </a:lnTo>
                  <a:cubicBezTo>
                    <a:pt x="0" y="16642"/>
                    <a:pt x="2386" y="10881"/>
                    <a:pt x="6634" y="6634"/>
                  </a:cubicBezTo>
                  <a:cubicBezTo>
                    <a:pt x="10881" y="2386"/>
                    <a:pt x="16642" y="0"/>
                    <a:pt x="2264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1" name="TextBox 39">
              <a:extLst>
                <a:ext uri="{FF2B5EF4-FFF2-40B4-BE49-F238E27FC236}">
                  <a16:creationId xmlns:a16="http://schemas.microsoft.com/office/drawing/2014/main" id="{2E47A8CB-D132-C417-8D7D-FC50061D4752}"/>
                </a:ext>
              </a:extLst>
            </p:cNvPr>
            <p:cNvSpPr txBox="1"/>
            <p:nvPr/>
          </p:nvSpPr>
          <p:spPr>
            <a:xfrm>
              <a:off x="0" y="-47625"/>
              <a:ext cx="1755380" cy="332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 dirty="0">
                <a:latin typeface="Arial Nova Condensed" panose="020B0604020202020204" charset="0"/>
              </a:endParaRPr>
            </a:p>
          </p:txBody>
        </p:sp>
      </p:grpSp>
      <p:sp>
        <p:nvSpPr>
          <p:cNvPr id="52" name="Freeform 40">
            <a:extLst>
              <a:ext uri="{FF2B5EF4-FFF2-40B4-BE49-F238E27FC236}">
                <a16:creationId xmlns:a16="http://schemas.microsoft.com/office/drawing/2014/main" id="{255C2F49-8576-8CB9-8132-ADD9424AAC66}"/>
              </a:ext>
            </a:extLst>
          </p:cNvPr>
          <p:cNvSpPr/>
          <p:nvPr/>
        </p:nvSpPr>
        <p:spPr>
          <a:xfrm>
            <a:off x="12502021" y="9293765"/>
            <a:ext cx="358478" cy="358478"/>
          </a:xfrm>
          <a:custGeom>
            <a:avLst/>
            <a:gdLst/>
            <a:ahLst/>
            <a:cxnLst/>
            <a:rect l="l" t="t" r="r" b="b"/>
            <a:pathLst>
              <a:path w="358478" h="358478">
                <a:moveTo>
                  <a:pt x="0" y="0"/>
                </a:moveTo>
                <a:lnTo>
                  <a:pt x="358478" y="0"/>
                </a:lnTo>
                <a:lnTo>
                  <a:pt x="358478" y="358478"/>
                </a:lnTo>
                <a:lnTo>
                  <a:pt x="0" y="358478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7" name="TextBox 41">
            <a:extLst>
              <a:ext uri="{FF2B5EF4-FFF2-40B4-BE49-F238E27FC236}">
                <a16:creationId xmlns:a16="http://schemas.microsoft.com/office/drawing/2014/main" id="{F44B7682-D2F7-9411-AC12-AB2CE1D4CBBE}"/>
              </a:ext>
            </a:extLst>
          </p:cNvPr>
          <p:cNvSpPr txBox="1"/>
          <p:nvPr/>
        </p:nvSpPr>
        <p:spPr>
          <a:xfrm>
            <a:off x="13009334" y="9170307"/>
            <a:ext cx="3983266" cy="479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38"/>
              </a:lnSpc>
            </a:pPr>
            <a:r>
              <a:rPr lang="es-ES" sz="2956" b="1" u="sng" dirty="0">
                <a:solidFill>
                  <a:srgbClr val="0E2B1D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  <a:hlinkClick r:id="rId23"/>
              </a:rPr>
              <a:t>Webinario informativo</a:t>
            </a:r>
            <a:endParaRPr lang="es-ES" sz="2956" b="1" u="sng" dirty="0">
              <a:solidFill>
                <a:srgbClr val="0E2B1D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  <a:hlinkClick r:id="rId18" tooltip="https://ieeb.fundacion-biodiversidad.es/recursos/infografia-sobre-el-reglamento-europeo-de-lucha-contra-la-deforestacion-eudr-claves-par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067" y="0"/>
            <a:ext cx="1577749" cy="10308412"/>
            <a:chOff x="0" y="0"/>
            <a:chExt cx="415539" cy="27149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539" cy="2714973"/>
            </a:xfrm>
            <a:custGeom>
              <a:avLst/>
              <a:gdLst/>
              <a:ahLst/>
              <a:cxnLst/>
              <a:rect l="l" t="t" r="r" b="b"/>
              <a:pathLst>
                <a:path w="415539" h="2714973">
                  <a:moveTo>
                    <a:pt x="0" y="0"/>
                  </a:moveTo>
                  <a:lnTo>
                    <a:pt x="415539" y="0"/>
                  </a:lnTo>
                  <a:lnTo>
                    <a:pt x="415539" y="2714973"/>
                  </a:lnTo>
                  <a:lnTo>
                    <a:pt x="0" y="2714973"/>
                  </a:lnTo>
                  <a:close/>
                </a:path>
              </a:pathLst>
            </a:custGeom>
            <a:solidFill>
              <a:srgbClr val="134E1A">
                <a:alpha val="17647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539" cy="2762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361402" y="1028700"/>
            <a:ext cx="889081" cy="889081"/>
          </a:xfrm>
          <a:custGeom>
            <a:avLst/>
            <a:gdLst/>
            <a:ahLst/>
            <a:cxnLst/>
            <a:rect l="l" t="t" r="r" b="b"/>
            <a:pathLst>
              <a:path w="889081" h="889081">
                <a:moveTo>
                  <a:pt x="0" y="0"/>
                </a:moveTo>
                <a:lnTo>
                  <a:pt x="889080" y="0"/>
                </a:lnTo>
                <a:lnTo>
                  <a:pt x="889080" y="889081"/>
                </a:lnTo>
                <a:lnTo>
                  <a:pt x="0" y="8890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8" name="Group 8"/>
          <p:cNvGrpSpPr/>
          <p:nvPr/>
        </p:nvGrpSpPr>
        <p:grpSpPr>
          <a:xfrm>
            <a:off x="-2219298" y="8360057"/>
            <a:ext cx="4472731" cy="447273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934B">
                <a:alpha val="19608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96743" y="2209829"/>
            <a:ext cx="15803220" cy="7768891"/>
            <a:chOff x="0" y="0"/>
            <a:chExt cx="4452543" cy="218887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52543" cy="2188878"/>
            </a:xfrm>
            <a:custGeom>
              <a:avLst/>
              <a:gdLst/>
              <a:ahLst/>
              <a:cxnLst/>
              <a:rect l="l" t="t" r="r" b="b"/>
              <a:pathLst>
                <a:path w="4452543" h="2188878">
                  <a:moveTo>
                    <a:pt x="16167" y="0"/>
                  </a:moveTo>
                  <a:lnTo>
                    <a:pt x="4436377" y="0"/>
                  </a:lnTo>
                  <a:cubicBezTo>
                    <a:pt x="4445305" y="0"/>
                    <a:pt x="4452543" y="7238"/>
                    <a:pt x="4452543" y="16167"/>
                  </a:cubicBezTo>
                  <a:lnTo>
                    <a:pt x="4452543" y="2172712"/>
                  </a:lnTo>
                  <a:cubicBezTo>
                    <a:pt x="4452543" y="2181640"/>
                    <a:pt x="4445305" y="2188878"/>
                    <a:pt x="4436377" y="2188878"/>
                  </a:cubicBezTo>
                  <a:lnTo>
                    <a:pt x="16167" y="2188878"/>
                  </a:lnTo>
                  <a:cubicBezTo>
                    <a:pt x="7238" y="2188878"/>
                    <a:pt x="0" y="2181640"/>
                    <a:pt x="0" y="2172712"/>
                  </a:cubicBezTo>
                  <a:lnTo>
                    <a:pt x="0" y="16167"/>
                  </a:lnTo>
                  <a:cubicBezTo>
                    <a:pt x="0" y="7238"/>
                    <a:pt x="7238" y="0"/>
                    <a:pt x="16167" y="0"/>
                  </a:cubicBezTo>
                  <a:close/>
                </a:path>
              </a:pathLst>
            </a:custGeom>
            <a:solidFill>
              <a:srgbClr val="F5F8EE">
                <a:alpha val="92941"/>
              </a:srgbClr>
            </a:solidFill>
            <a:ln w="19050" cap="rnd">
              <a:solidFill>
                <a:srgbClr val="000000">
                  <a:alpha val="9294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4452543" cy="224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906436" y="2349093"/>
            <a:ext cx="14352864" cy="716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6"/>
              </a:lnSpc>
            </a:pPr>
            <a:r>
              <a:rPr lang="es-ES" sz="2400" b="1" u="sng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  <a:hlinkClick r:id="" action="ppaction://noaction"/>
              </a:rPr>
              <a:t>Web de la Comisión sobre el Sistema de Información</a:t>
            </a:r>
          </a:p>
          <a:p>
            <a:pPr algn="just">
              <a:lnSpc>
                <a:spcPts val="1200"/>
              </a:lnSpc>
            </a:pPr>
            <a:endParaRPr lang="es-ES" sz="2400" b="1" u="sng" dirty="0">
              <a:solidFill>
                <a:srgbClr val="000000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  <a:hlinkClick r:id="" action="ppaction://noaction"/>
            </a:endParaRPr>
          </a:p>
          <a:p>
            <a:pPr algn="just">
              <a:lnSpc>
                <a:spcPts val="4176"/>
              </a:lnSpc>
            </a:pPr>
            <a:r>
              <a:rPr lang="es-ES" sz="2400" b="1" u="sng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  <a:hlinkClick r:id="" action="ppaction://noaction"/>
              </a:rPr>
              <a:t>Reglamento de Ejecución (UE) 2024/3084 de la Comisión, de 4 de diciembre de 2024, sobre el funcionamiento del sistema de información en virtud del Reglamento EUDR</a:t>
            </a:r>
          </a:p>
          <a:p>
            <a:pPr algn="just">
              <a:lnSpc>
                <a:spcPts val="1200"/>
              </a:lnSpc>
            </a:pPr>
            <a:endParaRPr lang="es-ES" sz="2400" b="1" u="sng" dirty="0">
              <a:solidFill>
                <a:srgbClr val="000000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  <a:hlinkClick r:id="" action="ppaction://noaction"/>
            </a:endParaRPr>
          </a:p>
          <a:p>
            <a:pPr algn="just">
              <a:lnSpc>
                <a:spcPts val="4176"/>
              </a:lnSpc>
            </a:pPr>
            <a:r>
              <a:rPr lang="es-ES" sz="2400" b="1" u="sng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  <a:hlinkClick r:id="" action="ppaction://noaction"/>
              </a:rPr>
              <a:t>Manual de usuario del SI (en español) para crear y gestionar declaraciones de diligencia debida y el Manual para la creación de usuarios en el SI</a:t>
            </a:r>
          </a:p>
          <a:p>
            <a:pPr algn="just">
              <a:lnSpc>
                <a:spcPts val="1200"/>
              </a:lnSpc>
            </a:pPr>
            <a:endParaRPr lang="es-ES" sz="2400" b="1" u="sng" dirty="0">
              <a:solidFill>
                <a:srgbClr val="000000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  <a:hlinkClick r:id="" action="ppaction://noaction"/>
            </a:endParaRPr>
          </a:p>
          <a:p>
            <a:pPr algn="just">
              <a:lnSpc>
                <a:spcPts val="4176"/>
              </a:lnSpc>
            </a:pPr>
            <a:r>
              <a:rPr lang="es-ES" sz="24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Vídeos formativos publicados por la Comisión Europea para el uso de este sistema de información (en inglés, subtitulado en español):</a:t>
            </a:r>
          </a:p>
          <a:p>
            <a:pPr marL="518160" lvl="1" indent="-259080" algn="just">
              <a:lnSpc>
                <a:spcPts val="4176"/>
              </a:lnSpc>
              <a:buFont typeface="Arial"/>
              <a:buChar char="•"/>
            </a:pPr>
            <a:r>
              <a:rPr lang="es-ES" sz="2400" b="1" u="sng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  <a:hlinkClick r:id="rId5" tooltip="https://webcast.ec.europa.eu/creating-an-electronic-due-diligence-statement-sp"/>
              </a:rPr>
              <a:t>Cómo crear una nueva DDD</a:t>
            </a:r>
          </a:p>
          <a:p>
            <a:pPr marL="518160" lvl="1" indent="-259080" algn="just">
              <a:lnSpc>
                <a:spcPts val="4176"/>
              </a:lnSpc>
              <a:buFont typeface="Arial"/>
              <a:buChar char="•"/>
            </a:pPr>
            <a:r>
              <a:rPr lang="es-ES" sz="2400" b="1" u="sng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  <a:hlinkClick r:id="" action="ppaction://noaction"/>
              </a:rPr>
              <a:t>Cómo recuperar tu DDD y usar la función “copiar como nueva”</a:t>
            </a:r>
          </a:p>
          <a:p>
            <a:pPr algn="just">
              <a:lnSpc>
                <a:spcPts val="1200"/>
              </a:lnSpc>
            </a:pPr>
            <a:endParaRPr lang="es-ES" sz="2400" b="1" u="sng" dirty="0">
              <a:solidFill>
                <a:srgbClr val="000000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  <a:hlinkClick r:id="" action="ppaction://noaction"/>
            </a:endParaRPr>
          </a:p>
          <a:p>
            <a:pPr algn="just">
              <a:lnSpc>
                <a:spcPts val="4176"/>
              </a:lnSpc>
            </a:pPr>
            <a:r>
              <a:rPr lang="es-ES" sz="2400" b="1" u="sng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  <a:hlinkClick r:id="" action="ppaction://noaction"/>
              </a:rPr>
              <a:t>Preguntas frecuentes sobre el SI (apartado 7) del documento de preguntas frecuentes (FAQ) de la Comisión Europea, publicado en abril de 2025.</a:t>
            </a:r>
          </a:p>
          <a:p>
            <a:pPr algn="just">
              <a:lnSpc>
                <a:spcPts val="1200"/>
              </a:lnSpc>
            </a:pPr>
            <a:endParaRPr lang="es-ES" sz="2400" b="1" u="sng" dirty="0">
              <a:solidFill>
                <a:srgbClr val="000000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  <a:hlinkClick r:id="" action="ppaction://noaction"/>
            </a:endParaRPr>
          </a:p>
          <a:p>
            <a:pPr algn="just">
              <a:lnSpc>
                <a:spcPts val="4176"/>
              </a:lnSpc>
            </a:pPr>
            <a:r>
              <a:rPr lang="es-ES" sz="2400" b="1" u="sng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  <a:hlinkClick r:id="rId6" tooltip="https://www.miteco.gob.es/es/biodiversidad/temas/politica-forestal/madera-legal-productos-libres-defor/eudr/-como-cumplir-con-el-eudr-/sistema-de-informacion.html"/>
              </a:rPr>
              <a:t>Vídeos tutoriales elaborados por el MITECO sobre el uso del Sistema de Información</a:t>
            </a:r>
            <a:r>
              <a:rPr lang="es-ES" sz="24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96743" y="1127177"/>
            <a:ext cx="4980110" cy="701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417"/>
              </a:lnSpc>
              <a:spcBef>
                <a:spcPct val="0"/>
              </a:spcBef>
            </a:pPr>
            <a:r>
              <a:rPr lang="es-ES" sz="4670" b="1" dirty="0">
                <a:solidFill>
                  <a:srgbClr val="134E1A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MÁS INFORMACIÓN </a:t>
            </a:r>
          </a:p>
        </p:txBody>
      </p:sp>
      <p:sp>
        <p:nvSpPr>
          <p:cNvPr id="16" name="Freeform 16"/>
          <p:cNvSpPr/>
          <p:nvPr/>
        </p:nvSpPr>
        <p:spPr>
          <a:xfrm>
            <a:off x="2253433" y="2472918"/>
            <a:ext cx="332510" cy="332510"/>
          </a:xfrm>
          <a:custGeom>
            <a:avLst/>
            <a:gdLst/>
            <a:ahLst/>
            <a:cxnLst/>
            <a:rect l="l" t="t" r="r" b="b"/>
            <a:pathLst>
              <a:path w="332510" h="332510">
                <a:moveTo>
                  <a:pt x="0" y="0"/>
                </a:moveTo>
                <a:lnTo>
                  <a:pt x="332509" y="0"/>
                </a:lnTo>
                <a:lnTo>
                  <a:pt x="332509" y="332510"/>
                </a:lnTo>
                <a:lnTo>
                  <a:pt x="0" y="33251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7" name="Freeform 17"/>
          <p:cNvSpPr/>
          <p:nvPr/>
        </p:nvSpPr>
        <p:spPr>
          <a:xfrm>
            <a:off x="2253433" y="3186428"/>
            <a:ext cx="332510" cy="332510"/>
          </a:xfrm>
          <a:custGeom>
            <a:avLst/>
            <a:gdLst/>
            <a:ahLst/>
            <a:cxnLst/>
            <a:rect l="l" t="t" r="r" b="b"/>
            <a:pathLst>
              <a:path w="332510" h="332510">
                <a:moveTo>
                  <a:pt x="0" y="0"/>
                </a:moveTo>
                <a:lnTo>
                  <a:pt x="332509" y="0"/>
                </a:lnTo>
                <a:lnTo>
                  <a:pt x="332509" y="332509"/>
                </a:lnTo>
                <a:lnTo>
                  <a:pt x="0" y="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2253433" y="4360521"/>
            <a:ext cx="332510" cy="332510"/>
          </a:xfrm>
          <a:custGeom>
            <a:avLst/>
            <a:gdLst/>
            <a:ahLst/>
            <a:cxnLst/>
            <a:rect l="l" t="t" r="r" b="b"/>
            <a:pathLst>
              <a:path w="332510" h="332510">
                <a:moveTo>
                  <a:pt x="0" y="0"/>
                </a:moveTo>
                <a:lnTo>
                  <a:pt x="332509" y="0"/>
                </a:lnTo>
                <a:lnTo>
                  <a:pt x="332509" y="332510"/>
                </a:lnTo>
                <a:lnTo>
                  <a:pt x="0" y="33251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2253433" y="5531231"/>
            <a:ext cx="332510" cy="332510"/>
          </a:xfrm>
          <a:custGeom>
            <a:avLst/>
            <a:gdLst/>
            <a:ahLst/>
            <a:cxnLst/>
            <a:rect l="l" t="t" r="r" b="b"/>
            <a:pathLst>
              <a:path w="332510" h="332510">
                <a:moveTo>
                  <a:pt x="0" y="0"/>
                </a:moveTo>
                <a:lnTo>
                  <a:pt x="332509" y="0"/>
                </a:lnTo>
                <a:lnTo>
                  <a:pt x="332509" y="332510"/>
                </a:lnTo>
                <a:lnTo>
                  <a:pt x="0" y="33251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2253433" y="7795131"/>
            <a:ext cx="332510" cy="332510"/>
          </a:xfrm>
          <a:custGeom>
            <a:avLst/>
            <a:gdLst/>
            <a:ahLst/>
            <a:cxnLst/>
            <a:rect l="l" t="t" r="r" b="b"/>
            <a:pathLst>
              <a:path w="332510" h="332510">
                <a:moveTo>
                  <a:pt x="0" y="0"/>
                </a:moveTo>
                <a:lnTo>
                  <a:pt x="332509" y="0"/>
                </a:lnTo>
                <a:lnTo>
                  <a:pt x="332509" y="332510"/>
                </a:lnTo>
                <a:lnTo>
                  <a:pt x="0" y="33251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2253433" y="9023821"/>
            <a:ext cx="332510" cy="332510"/>
          </a:xfrm>
          <a:custGeom>
            <a:avLst/>
            <a:gdLst/>
            <a:ahLst/>
            <a:cxnLst/>
            <a:rect l="l" t="t" r="r" b="b"/>
            <a:pathLst>
              <a:path w="332510" h="332510">
                <a:moveTo>
                  <a:pt x="0" y="0"/>
                </a:moveTo>
                <a:lnTo>
                  <a:pt x="332509" y="0"/>
                </a:lnTo>
                <a:lnTo>
                  <a:pt x="332509" y="332509"/>
                </a:lnTo>
                <a:lnTo>
                  <a:pt x="0" y="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 rot="-5400000">
            <a:off x="15259498" y="406184"/>
            <a:ext cx="3434686" cy="2622317"/>
          </a:xfrm>
          <a:custGeom>
            <a:avLst/>
            <a:gdLst/>
            <a:ahLst/>
            <a:cxnLst/>
            <a:rect l="l" t="t" r="r" b="b"/>
            <a:pathLst>
              <a:path w="3434686" h="2622317">
                <a:moveTo>
                  <a:pt x="0" y="0"/>
                </a:moveTo>
                <a:lnTo>
                  <a:pt x="3434686" y="0"/>
                </a:lnTo>
                <a:lnTo>
                  <a:pt x="3434686" y="2622318"/>
                </a:lnTo>
                <a:lnTo>
                  <a:pt x="0" y="2622318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8288000" cy="1943969"/>
            <a:chOff x="0" y="0"/>
            <a:chExt cx="4816593" cy="5119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511992"/>
            </a:xfrm>
            <a:custGeom>
              <a:avLst/>
              <a:gdLst/>
              <a:ahLst/>
              <a:cxnLst/>
              <a:rect l="l" t="t" r="r" b="b"/>
              <a:pathLst>
                <a:path w="4816592" h="511992">
                  <a:moveTo>
                    <a:pt x="0" y="0"/>
                  </a:moveTo>
                  <a:lnTo>
                    <a:pt x="4816592" y="0"/>
                  </a:lnTo>
                  <a:lnTo>
                    <a:pt x="4816592" y="511992"/>
                  </a:lnTo>
                  <a:lnTo>
                    <a:pt x="0" y="511992"/>
                  </a:lnTo>
                  <a:close/>
                </a:path>
              </a:pathLst>
            </a:custGeom>
            <a:solidFill>
              <a:srgbClr val="0D523B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55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7" name="Group 7"/>
          <p:cNvGrpSpPr/>
          <p:nvPr/>
        </p:nvGrpSpPr>
        <p:grpSpPr>
          <a:xfrm>
            <a:off x="723680" y="2327916"/>
            <a:ext cx="3621425" cy="1524235"/>
            <a:chOff x="0" y="0"/>
            <a:chExt cx="965565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5565" cy="406400"/>
            </a:xfrm>
            <a:custGeom>
              <a:avLst/>
              <a:gdLst/>
              <a:ahLst/>
              <a:cxnLst/>
              <a:rect l="l" t="t" r="r" b="b"/>
              <a:pathLst>
                <a:path w="965565" h="406400">
                  <a:moveTo>
                    <a:pt x="762365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762365" y="406400"/>
                  </a:lnTo>
                  <a:lnTo>
                    <a:pt x="965565" y="203200"/>
                  </a:lnTo>
                  <a:lnTo>
                    <a:pt x="762365" y="0"/>
                  </a:lnTo>
                  <a:close/>
                </a:path>
              </a:pathLst>
            </a:custGeom>
            <a:solidFill>
              <a:srgbClr val="B4CA96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5126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r>
                <a:rPr lang="es-ES" sz="2100" b="1">
                  <a:solidFill>
                    <a:srgbClr val="FFFFFF"/>
                  </a:solidFill>
                  <a:latin typeface="Arial Nova Condensed" panose="020B0604020202020204" charset="0"/>
                  <a:ea typeface="Aileron Bold"/>
                  <a:cs typeface="Aileron Bold"/>
                  <a:sym typeface="Aileron Bold"/>
                </a:rPr>
                <a:t>1</a:t>
              </a:r>
            </a:p>
            <a:p>
              <a:pPr algn="ctr">
                <a:lnSpc>
                  <a:spcPts val="2940"/>
                </a:lnSpc>
              </a:pPr>
              <a:r>
                <a:rPr lang="es-ES" sz="2100" b="1">
                  <a:solidFill>
                    <a:srgbClr val="FFFFFF"/>
                  </a:solidFill>
                  <a:latin typeface="Arial Nova Condensed" panose="020B0604020202020204" charset="0"/>
                  <a:ea typeface="Aileron Bold"/>
                  <a:cs typeface="Aileron Bold"/>
                  <a:sym typeface="Aileron Bold"/>
                </a:rPr>
                <a:t>DILIGENCIA DEBIDA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71916" y="2327916"/>
            <a:ext cx="5008092" cy="1524235"/>
            <a:chOff x="0" y="0"/>
            <a:chExt cx="1335286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35286" cy="406400"/>
            </a:xfrm>
            <a:custGeom>
              <a:avLst/>
              <a:gdLst/>
              <a:ahLst/>
              <a:cxnLst/>
              <a:rect l="l" t="t" r="r" b="b"/>
              <a:pathLst>
                <a:path w="1335286" h="406400">
                  <a:moveTo>
                    <a:pt x="0" y="0"/>
                  </a:moveTo>
                  <a:lnTo>
                    <a:pt x="1132086" y="0"/>
                  </a:lnTo>
                  <a:lnTo>
                    <a:pt x="1335286" y="203200"/>
                  </a:lnTo>
                  <a:lnTo>
                    <a:pt x="113208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A185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77800" y="-47625"/>
              <a:ext cx="108128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r>
                <a:rPr lang="es-ES" sz="2100" b="1">
                  <a:solidFill>
                    <a:srgbClr val="FFFFFF"/>
                  </a:solidFill>
                  <a:latin typeface="Arial Nova Condensed" panose="020B0604020202020204" charset="0"/>
                  <a:ea typeface="Aileron Bold"/>
                  <a:cs typeface="Aileron Bold"/>
                  <a:sym typeface="Aileron Bold"/>
                </a:rPr>
                <a:t>2</a:t>
              </a:r>
            </a:p>
            <a:p>
              <a:pPr algn="ctr">
                <a:lnSpc>
                  <a:spcPts val="2940"/>
                </a:lnSpc>
              </a:pPr>
              <a:r>
                <a:rPr lang="es-ES" sz="2100" b="1">
                  <a:solidFill>
                    <a:srgbClr val="FFFFFF"/>
                  </a:solidFill>
                  <a:latin typeface="Arial Nova Condensed" panose="020B0604020202020204" charset="0"/>
                  <a:ea typeface="Aileron Bold"/>
                  <a:cs typeface="Aileron Bold"/>
                  <a:sym typeface="Aileron Bold"/>
                </a:rPr>
                <a:t>DECLARACIÓN DE DILIGENCIA DEBIDA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197937" y="2327916"/>
            <a:ext cx="5692180" cy="1524235"/>
            <a:chOff x="0" y="0"/>
            <a:chExt cx="1517681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17681" cy="406400"/>
            </a:xfrm>
            <a:custGeom>
              <a:avLst/>
              <a:gdLst/>
              <a:ahLst/>
              <a:cxnLst/>
              <a:rect l="l" t="t" r="r" b="b"/>
              <a:pathLst>
                <a:path w="1517681" h="406400">
                  <a:moveTo>
                    <a:pt x="0" y="0"/>
                  </a:moveTo>
                  <a:lnTo>
                    <a:pt x="1314481" y="0"/>
                  </a:lnTo>
                  <a:lnTo>
                    <a:pt x="1517681" y="203200"/>
                  </a:lnTo>
                  <a:lnTo>
                    <a:pt x="1314481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5E4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7800" y="-47625"/>
              <a:ext cx="1263681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r>
                <a:rPr lang="es-ES" sz="2100" b="1">
                  <a:solidFill>
                    <a:srgbClr val="FFFFFF"/>
                  </a:solidFill>
                  <a:latin typeface="Arial Nova Condensed" panose="020B0604020202020204" charset="0"/>
                  <a:ea typeface="Aileron Bold"/>
                  <a:cs typeface="Aileron Bold"/>
                  <a:sym typeface="Aileron Bold"/>
                </a:rPr>
                <a:t>3</a:t>
              </a:r>
            </a:p>
            <a:p>
              <a:pPr algn="ctr">
                <a:lnSpc>
                  <a:spcPts val="2940"/>
                </a:lnSpc>
              </a:pPr>
              <a:r>
                <a:rPr lang="es-ES" sz="2100" b="1">
                  <a:solidFill>
                    <a:srgbClr val="FFFFFF"/>
                  </a:solidFill>
                  <a:latin typeface="Arial Nova Condensed" panose="020B0604020202020204" charset="0"/>
                  <a:ea typeface="Aileron Bold"/>
                  <a:cs typeface="Aileron Bold"/>
                  <a:sym typeface="Aileron Bold"/>
                </a:rPr>
                <a:t>DECLARACIÓN EN ADUANA</a:t>
              </a:r>
            </a:p>
            <a:p>
              <a:pPr algn="ctr">
                <a:lnSpc>
                  <a:spcPts val="2940"/>
                </a:lnSpc>
              </a:pPr>
              <a:r>
                <a:rPr lang="es-ES" sz="2100" b="1">
                  <a:solidFill>
                    <a:srgbClr val="60B8F7"/>
                  </a:solidFill>
                  <a:latin typeface="Arial Nova Condensed" panose="020B0604020202020204" charset="0"/>
                  <a:ea typeface="Aileron Bold"/>
                  <a:cs typeface="Aileron Bold"/>
                  <a:sym typeface="Aileron Bold"/>
                </a:rPr>
                <a:t>(solo import-export)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286910" y="2327916"/>
            <a:ext cx="4277410" cy="1524235"/>
            <a:chOff x="0" y="0"/>
            <a:chExt cx="1140467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40467" cy="406400"/>
            </a:xfrm>
            <a:custGeom>
              <a:avLst/>
              <a:gdLst/>
              <a:ahLst/>
              <a:cxnLst/>
              <a:rect l="l" t="t" r="r" b="b"/>
              <a:pathLst>
                <a:path w="1140467" h="406400">
                  <a:moveTo>
                    <a:pt x="0" y="0"/>
                  </a:moveTo>
                  <a:lnTo>
                    <a:pt x="937267" y="0"/>
                  </a:lnTo>
                  <a:lnTo>
                    <a:pt x="1140467" y="203200"/>
                  </a:lnTo>
                  <a:lnTo>
                    <a:pt x="937267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22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7800" y="-47625"/>
              <a:ext cx="886467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r>
                <a:rPr lang="es-ES" sz="2100" b="1" dirty="0">
                  <a:solidFill>
                    <a:srgbClr val="FFFFFF"/>
                  </a:solidFill>
                  <a:latin typeface="Arial Nova Condensed" panose="020B0604020202020204" charset="0"/>
                  <a:ea typeface="Aileron Bold"/>
                  <a:cs typeface="Aileron Bold"/>
                  <a:sym typeface="Aileron Bold"/>
                </a:rPr>
                <a:t>4</a:t>
              </a:r>
            </a:p>
            <a:p>
              <a:pPr algn="ctr">
                <a:lnSpc>
                  <a:spcPts val="2940"/>
                </a:lnSpc>
              </a:pPr>
              <a:r>
                <a:rPr lang="es-ES" sz="2100" b="1" dirty="0">
                  <a:solidFill>
                    <a:srgbClr val="FFFFFF"/>
                  </a:solidFill>
                  <a:latin typeface="Arial Nova Condensed" panose="020B0604020202020204" charset="0"/>
                  <a:ea typeface="Aileron Bold"/>
                  <a:cs typeface="Aileron Bold"/>
                  <a:sym typeface="Aileron Bold"/>
                </a:rPr>
                <a:t>TRANSMISIÓN de INFORMACIÓN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3680" y="4297182"/>
            <a:ext cx="2793490" cy="3052234"/>
            <a:chOff x="0" y="0"/>
            <a:chExt cx="735734" cy="8038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35734" cy="803880"/>
            </a:xfrm>
            <a:custGeom>
              <a:avLst/>
              <a:gdLst/>
              <a:ahLst/>
              <a:cxnLst/>
              <a:rect l="l" t="t" r="r" b="b"/>
              <a:pathLst>
                <a:path w="735734" h="803880">
                  <a:moveTo>
                    <a:pt x="55428" y="0"/>
                  </a:moveTo>
                  <a:lnTo>
                    <a:pt x="680306" y="0"/>
                  </a:lnTo>
                  <a:cubicBezTo>
                    <a:pt x="710918" y="0"/>
                    <a:pt x="735734" y="24816"/>
                    <a:pt x="735734" y="55428"/>
                  </a:cubicBezTo>
                  <a:lnTo>
                    <a:pt x="735734" y="748452"/>
                  </a:lnTo>
                  <a:cubicBezTo>
                    <a:pt x="735734" y="763153"/>
                    <a:pt x="729894" y="777251"/>
                    <a:pt x="719499" y="787646"/>
                  </a:cubicBezTo>
                  <a:cubicBezTo>
                    <a:pt x="709104" y="798041"/>
                    <a:pt x="695006" y="803880"/>
                    <a:pt x="680306" y="803880"/>
                  </a:cubicBezTo>
                  <a:lnTo>
                    <a:pt x="55428" y="803880"/>
                  </a:lnTo>
                  <a:cubicBezTo>
                    <a:pt x="40728" y="803880"/>
                    <a:pt x="26629" y="798041"/>
                    <a:pt x="16235" y="787646"/>
                  </a:cubicBezTo>
                  <a:cubicBezTo>
                    <a:pt x="5840" y="777251"/>
                    <a:pt x="0" y="763153"/>
                    <a:pt x="0" y="748452"/>
                  </a:cubicBezTo>
                  <a:lnTo>
                    <a:pt x="0" y="55428"/>
                  </a:lnTo>
                  <a:cubicBezTo>
                    <a:pt x="0" y="40728"/>
                    <a:pt x="5840" y="26629"/>
                    <a:pt x="16235" y="16235"/>
                  </a:cubicBezTo>
                  <a:cubicBezTo>
                    <a:pt x="26629" y="5840"/>
                    <a:pt x="40728" y="0"/>
                    <a:pt x="55428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735734" cy="861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771916" y="4297182"/>
            <a:ext cx="4221363" cy="2839982"/>
            <a:chOff x="0" y="0"/>
            <a:chExt cx="1111799" cy="74797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11799" cy="747979"/>
            </a:xfrm>
            <a:custGeom>
              <a:avLst/>
              <a:gdLst/>
              <a:ahLst/>
              <a:cxnLst/>
              <a:rect l="l" t="t" r="r" b="b"/>
              <a:pathLst>
                <a:path w="1111799" h="747979">
                  <a:moveTo>
                    <a:pt x="36680" y="0"/>
                  </a:moveTo>
                  <a:lnTo>
                    <a:pt x="1075120" y="0"/>
                  </a:lnTo>
                  <a:cubicBezTo>
                    <a:pt x="1084848" y="0"/>
                    <a:pt x="1094177" y="3864"/>
                    <a:pt x="1101056" y="10743"/>
                  </a:cubicBezTo>
                  <a:cubicBezTo>
                    <a:pt x="1107935" y="17622"/>
                    <a:pt x="1111799" y="26952"/>
                    <a:pt x="1111799" y="36680"/>
                  </a:cubicBezTo>
                  <a:lnTo>
                    <a:pt x="1111799" y="711299"/>
                  </a:lnTo>
                  <a:cubicBezTo>
                    <a:pt x="1111799" y="721027"/>
                    <a:pt x="1107935" y="730357"/>
                    <a:pt x="1101056" y="737236"/>
                  </a:cubicBezTo>
                  <a:cubicBezTo>
                    <a:pt x="1094177" y="744114"/>
                    <a:pt x="1084848" y="747979"/>
                    <a:pt x="1075120" y="747979"/>
                  </a:cubicBezTo>
                  <a:lnTo>
                    <a:pt x="36680" y="747979"/>
                  </a:lnTo>
                  <a:cubicBezTo>
                    <a:pt x="26952" y="747979"/>
                    <a:pt x="17622" y="744114"/>
                    <a:pt x="10743" y="737236"/>
                  </a:cubicBezTo>
                  <a:cubicBezTo>
                    <a:pt x="3864" y="730357"/>
                    <a:pt x="0" y="721027"/>
                    <a:pt x="0" y="711299"/>
                  </a:cubicBezTo>
                  <a:lnTo>
                    <a:pt x="0" y="36680"/>
                  </a:lnTo>
                  <a:cubicBezTo>
                    <a:pt x="0" y="26952"/>
                    <a:pt x="3864" y="17622"/>
                    <a:pt x="10743" y="10743"/>
                  </a:cubicBezTo>
                  <a:cubicBezTo>
                    <a:pt x="17622" y="3864"/>
                    <a:pt x="26952" y="0"/>
                    <a:pt x="36680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1111799" cy="805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4412562" y="5851992"/>
            <a:ext cx="2940070" cy="1002889"/>
          </a:xfrm>
          <a:custGeom>
            <a:avLst/>
            <a:gdLst/>
            <a:ahLst/>
            <a:cxnLst/>
            <a:rect l="l" t="t" r="r" b="b"/>
            <a:pathLst>
              <a:path w="2940070" h="1002889">
                <a:moveTo>
                  <a:pt x="0" y="0"/>
                </a:moveTo>
                <a:lnTo>
                  <a:pt x="2940070" y="0"/>
                </a:lnTo>
                <a:lnTo>
                  <a:pt x="2940070" y="1002889"/>
                </a:lnTo>
                <a:lnTo>
                  <a:pt x="0" y="10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4607"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26" name="Group 26"/>
          <p:cNvGrpSpPr/>
          <p:nvPr/>
        </p:nvGrpSpPr>
        <p:grpSpPr>
          <a:xfrm>
            <a:off x="8197937" y="4297182"/>
            <a:ext cx="4916005" cy="1933089"/>
            <a:chOff x="0" y="0"/>
            <a:chExt cx="1294750" cy="50912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94750" cy="509126"/>
            </a:xfrm>
            <a:custGeom>
              <a:avLst/>
              <a:gdLst/>
              <a:ahLst/>
              <a:cxnLst/>
              <a:rect l="l" t="t" r="r" b="b"/>
              <a:pathLst>
                <a:path w="1294750" h="509126">
                  <a:moveTo>
                    <a:pt x="31497" y="0"/>
                  </a:moveTo>
                  <a:lnTo>
                    <a:pt x="1263253" y="0"/>
                  </a:lnTo>
                  <a:cubicBezTo>
                    <a:pt x="1280649" y="0"/>
                    <a:pt x="1294750" y="14102"/>
                    <a:pt x="1294750" y="31497"/>
                  </a:cubicBezTo>
                  <a:lnTo>
                    <a:pt x="1294750" y="477630"/>
                  </a:lnTo>
                  <a:cubicBezTo>
                    <a:pt x="1294750" y="485983"/>
                    <a:pt x="1291432" y="493994"/>
                    <a:pt x="1285525" y="499901"/>
                  </a:cubicBezTo>
                  <a:cubicBezTo>
                    <a:pt x="1279618" y="505808"/>
                    <a:pt x="1271607" y="509126"/>
                    <a:pt x="1263253" y="509126"/>
                  </a:cubicBezTo>
                  <a:lnTo>
                    <a:pt x="31497" y="509126"/>
                  </a:lnTo>
                  <a:cubicBezTo>
                    <a:pt x="23143" y="509126"/>
                    <a:pt x="15132" y="505808"/>
                    <a:pt x="9225" y="499901"/>
                  </a:cubicBezTo>
                  <a:cubicBezTo>
                    <a:pt x="3318" y="493994"/>
                    <a:pt x="0" y="485983"/>
                    <a:pt x="0" y="477630"/>
                  </a:cubicBezTo>
                  <a:lnTo>
                    <a:pt x="0" y="31497"/>
                  </a:lnTo>
                  <a:cubicBezTo>
                    <a:pt x="0" y="23143"/>
                    <a:pt x="3318" y="15132"/>
                    <a:pt x="9225" y="9225"/>
                  </a:cubicBezTo>
                  <a:cubicBezTo>
                    <a:pt x="15132" y="3318"/>
                    <a:pt x="23143" y="0"/>
                    <a:pt x="31497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1294750" cy="5662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286910" y="4297182"/>
            <a:ext cx="4277410" cy="2682433"/>
            <a:chOff x="0" y="0"/>
            <a:chExt cx="1126561" cy="70648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26561" cy="706484"/>
            </a:xfrm>
            <a:custGeom>
              <a:avLst/>
              <a:gdLst/>
              <a:ahLst/>
              <a:cxnLst/>
              <a:rect l="l" t="t" r="r" b="b"/>
              <a:pathLst>
                <a:path w="1126561" h="706484">
                  <a:moveTo>
                    <a:pt x="36199" y="0"/>
                  </a:moveTo>
                  <a:lnTo>
                    <a:pt x="1090361" y="0"/>
                  </a:lnTo>
                  <a:cubicBezTo>
                    <a:pt x="1099962" y="0"/>
                    <a:pt x="1109170" y="3814"/>
                    <a:pt x="1115958" y="10602"/>
                  </a:cubicBezTo>
                  <a:cubicBezTo>
                    <a:pt x="1122747" y="17391"/>
                    <a:pt x="1126561" y="26599"/>
                    <a:pt x="1126561" y="36199"/>
                  </a:cubicBezTo>
                  <a:lnTo>
                    <a:pt x="1126561" y="670285"/>
                  </a:lnTo>
                  <a:cubicBezTo>
                    <a:pt x="1126561" y="679886"/>
                    <a:pt x="1122747" y="689093"/>
                    <a:pt x="1115958" y="695882"/>
                  </a:cubicBezTo>
                  <a:cubicBezTo>
                    <a:pt x="1109170" y="702671"/>
                    <a:pt x="1099962" y="706484"/>
                    <a:pt x="1090361" y="706484"/>
                  </a:cubicBezTo>
                  <a:lnTo>
                    <a:pt x="36199" y="706484"/>
                  </a:lnTo>
                  <a:cubicBezTo>
                    <a:pt x="26599" y="706484"/>
                    <a:pt x="17391" y="702671"/>
                    <a:pt x="10602" y="695882"/>
                  </a:cubicBezTo>
                  <a:cubicBezTo>
                    <a:pt x="3814" y="689093"/>
                    <a:pt x="0" y="679886"/>
                    <a:pt x="0" y="670285"/>
                  </a:cubicBezTo>
                  <a:lnTo>
                    <a:pt x="0" y="36199"/>
                  </a:lnTo>
                  <a:cubicBezTo>
                    <a:pt x="0" y="26599"/>
                    <a:pt x="3814" y="17391"/>
                    <a:pt x="10602" y="10602"/>
                  </a:cubicBezTo>
                  <a:cubicBezTo>
                    <a:pt x="17391" y="3814"/>
                    <a:pt x="26599" y="0"/>
                    <a:pt x="36199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1126561" cy="763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771916" y="7880450"/>
            <a:ext cx="4221363" cy="2183932"/>
            <a:chOff x="0" y="0"/>
            <a:chExt cx="1111799" cy="57519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11799" cy="575192"/>
            </a:xfrm>
            <a:custGeom>
              <a:avLst/>
              <a:gdLst/>
              <a:ahLst/>
              <a:cxnLst/>
              <a:rect l="l" t="t" r="r" b="b"/>
              <a:pathLst>
                <a:path w="1111799" h="575192">
                  <a:moveTo>
                    <a:pt x="36680" y="0"/>
                  </a:moveTo>
                  <a:lnTo>
                    <a:pt x="1075120" y="0"/>
                  </a:lnTo>
                  <a:cubicBezTo>
                    <a:pt x="1084848" y="0"/>
                    <a:pt x="1094177" y="3864"/>
                    <a:pt x="1101056" y="10743"/>
                  </a:cubicBezTo>
                  <a:cubicBezTo>
                    <a:pt x="1107935" y="17622"/>
                    <a:pt x="1111799" y="26952"/>
                    <a:pt x="1111799" y="36680"/>
                  </a:cubicBezTo>
                  <a:lnTo>
                    <a:pt x="1111799" y="538512"/>
                  </a:lnTo>
                  <a:cubicBezTo>
                    <a:pt x="1111799" y="548240"/>
                    <a:pt x="1107935" y="557570"/>
                    <a:pt x="1101056" y="564449"/>
                  </a:cubicBezTo>
                  <a:cubicBezTo>
                    <a:pt x="1094177" y="571328"/>
                    <a:pt x="1084848" y="575192"/>
                    <a:pt x="1075120" y="575192"/>
                  </a:cubicBezTo>
                  <a:lnTo>
                    <a:pt x="36680" y="575192"/>
                  </a:lnTo>
                  <a:cubicBezTo>
                    <a:pt x="26952" y="575192"/>
                    <a:pt x="17622" y="571328"/>
                    <a:pt x="10743" y="564449"/>
                  </a:cubicBezTo>
                  <a:cubicBezTo>
                    <a:pt x="3864" y="557570"/>
                    <a:pt x="0" y="548240"/>
                    <a:pt x="0" y="538512"/>
                  </a:cubicBezTo>
                  <a:lnTo>
                    <a:pt x="0" y="36680"/>
                  </a:lnTo>
                  <a:cubicBezTo>
                    <a:pt x="0" y="26952"/>
                    <a:pt x="3864" y="17622"/>
                    <a:pt x="10743" y="10743"/>
                  </a:cubicBezTo>
                  <a:cubicBezTo>
                    <a:pt x="17622" y="3864"/>
                    <a:pt x="26952" y="0"/>
                    <a:pt x="36680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1111799" cy="632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8197937" y="7010662"/>
            <a:ext cx="4916005" cy="2183932"/>
            <a:chOff x="0" y="0"/>
            <a:chExt cx="1294750" cy="57519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294750" cy="575192"/>
            </a:xfrm>
            <a:custGeom>
              <a:avLst/>
              <a:gdLst/>
              <a:ahLst/>
              <a:cxnLst/>
              <a:rect l="l" t="t" r="r" b="b"/>
              <a:pathLst>
                <a:path w="1294750" h="575192">
                  <a:moveTo>
                    <a:pt x="31497" y="0"/>
                  </a:moveTo>
                  <a:lnTo>
                    <a:pt x="1263253" y="0"/>
                  </a:lnTo>
                  <a:cubicBezTo>
                    <a:pt x="1280649" y="0"/>
                    <a:pt x="1294750" y="14102"/>
                    <a:pt x="1294750" y="31497"/>
                  </a:cubicBezTo>
                  <a:lnTo>
                    <a:pt x="1294750" y="543695"/>
                  </a:lnTo>
                  <a:cubicBezTo>
                    <a:pt x="1294750" y="561090"/>
                    <a:pt x="1280649" y="575192"/>
                    <a:pt x="1263253" y="575192"/>
                  </a:cubicBezTo>
                  <a:lnTo>
                    <a:pt x="31497" y="575192"/>
                  </a:lnTo>
                  <a:cubicBezTo>
                    <a:pt x="23143" y="575192"/>
                    <a:pt x="15132" y="571874"/>
                    <a:pt x="9225" y="565967"/>
                  </a:cubicBezTo>
                  <a:cubicBezTo>
                    <a:pt x="3318" y="560060"/>
                    <a:pt x="0" y="552049"/>
                    <a:pt x="0" y="543695"/>
                  </a:cubicBezTo>
                  <a:lnTo>
                    <a:pt x="0" y="31497"/>
                  </a:lnTo>
                  <a:cubicBezTo>
                    <a:pt x="0" y="23143"/>
                    <a:pt x="3318" y="15132"/>
                    <a:pt x="9225" y="9225"/>
                  </a:cubicBezTo>
                  <a:cubicBezTo>
                    <a:pt x="15132" y="3318"/>
                    <a:pt x="23143" y="0"/>
                    <a:pt x="31497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1294750" cy="632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455309" y="7131106"/>
            <a:ext cx="854576" cy="749344"/>
            <a:chOff x="0" y="0"/>
            <a:chExt cx="644365" cy="56501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44365" cy="565018"/>
            </a:xfrm>
            <a:custGeom>
              <a:avLst/>
              <a:gdLst/>
              <a:ahLst/>
              <a:cxnLst/>
              <a:rect l="l" t="t" r="r" b="b"/>
              <a:pathLst>
                <a:path w="644365" h="565018">
                  <a:moveTo>
                    <a:pt x="322183" y="565018"/>
                  </a:moveTo>
                  <a:lnTo>
                    <a:pt x="0" y="158618"/>
                  </a:lnTo>
                  <a:lnTo>
                    <a:pt x="203200" y="158618"/>
                  </a:lnTo>
                  <a:lnTo>
                    <a:pt x="203200" y="0"/>
                  </a:lnTo>
                  <a:lnTo>
                    <a:pt x="441165" y="0"/>
                  </a:lnTo>
                  <a:lnTo>
                    <a:pt x="441165" y="158618"/>
                  </a:lnTo>
                  <a:lnTo>
                    <a:pt x="644365" y="158618"/>
                  </a:lnTo>
                  <a:lnTo>
                    <a:pt x="322183" y="565018"/>
                  </a:lnTo>
                  <a:close/>
                </a:path>
              </a:pathLst>
            </a:custGeom>
            <a:solidFill>
              <a:srgbClr val="315E4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203200" y="-57150"/>
              <a:ext cx="237965" cy="520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3205076" y="303663"/>
            <a:ext cx="14047150" cy="1338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76"/>
              </a:lnSpc>
              <a:spcBef>
                <a:spcPct val="0"/>
              </a:spcBef>
            </a:pPr>
            <a:r>
              <a:rPr lang="es-ES" sz="4200" b="1" dirty="0">
                <a:solidFill>
                  <a:srgbClr val="B4CA96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DILIGENCIA DEBIDA EN EL EUDR: DECLARACIÓN, TRANSMISIÓN Y CONTROL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48156" y="4418591"/>
            <a:ext cx="2301772" cy="2631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s-ES" sz="2199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SDD</a:t>
            </a:r>
          </a:p>
          <a:p>
            <a:pPr algn="just">
              <a:lnSpc>
                <a:spcPts val="1099"/>
              </a:lnSpc>
            </a:pPr>
            <a:endParaRPr lang="es-ES" sz="2199" b="1">
              <a:solidFill>
                <a:srgbClr val="000000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</a:endParaRP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s-ES" sz="2199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Procedimiento completo</a:t>
            </a:r>
          </a:p>
          <a:p>
            <a:pPr algn="just">
              <a:lnSpc>
                <a:spcPts val="1099"/>
              </a:lnSpc>
            </a:pPr>
            <a:endParaRPr lang="es-ES" sz="2199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s-ES" sz="2199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Procedimiento simplificado (bajo riesgo)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111131" y="4418591"/>
            <a:ext cx="3478307" cy="131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s-ES" sz="2199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Presentar DDD en el SI</a:t>
            </a:r>
          </a:p>
          <a:p>
            <a:pPr algn="just">
              <a:lnSpc>
                <a:spcPts val="1187"/>
              </a:lnSpc>
            </a:pPr>
            <a:endParaRPr lang="es-ES" sz="2199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s-ES" sz="2199" i="1">
                <a:solidFill>
                  <a:srgbClr val="000000"/>
                </a:solidFill>
                <a:latin typeface="Arial Nova Condensed" panose="020B0604020202020204" charset="0"/>
                <a:ea typeface="Arial Nova Condensed Italics"/>
                <a:cs typeface="Arial Nova Condensed Italics"/>
                <a:sym typeface="Arial Nova Condensed Italics"/>
              </a:rPr>
              <a:t>(Operador o representante autorizado)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592971" y="4418591"/>
            <a:ext cx="4050676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s-ES" sz="2199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Nº Referencia DDD en la declaración aduanera.</a:t>
            </a:r>
          </a:p>
          <a:p>
            <a:pPr algn="just">
              <a:lnSpc>
                <a:spcPts val="3079"/>
              </a:lnSpc>
            </a:pPr>
            <a:endParaRPr lang="es-ES" sz="2199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s-ES" sz="2199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Certificados TARIC.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630629" y="4418591"/>
            <a:ext cx="3524488" cy="2349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s-ES" sz="2199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Transmisión a los siguientes eslabones de la cadena de suministro (nº referencia DDD + código verificación)</a:t>
            </a:r>
          </a:p>
          <a:p>
            <a:pPr algn="just">
              <a:lnSpc>
                <a:spcPts val="3079"/>
              </a:lnSpc>
            </a:pPr>
            <a:endParaRPr lang="es-ES" sz="2199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s-ES" sz="2199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Con o sin geolocalización.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111131" y="8001860"/>
            <a:ext cx="3478307" cy="1836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s-ES" sz="2199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Controles AACC</a:t>
            </a:r>
          </a:p>
          <a:p>
            <a:pPr algn="just">
              <a:lnSpc>
                <a:spcPts val="1099"/>
              </a:lnSpc>
            </a:pPr>
            <a:endParaRPr lang="es-ES" sz="2199" b="1">
              <a:solidFill>
                <a:srgbClr val="000000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</a:endParaRPr>
          </a:p>
          <a:p>
            <a:pPr algn="just">
              <a:lnSpc>
                <a:spcPts val="3079"/>
              </a:lnSpc>
            </a:pPr>
            <a:r>
              <a:rPr lang="es-ES" sz="2199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Riesgo de las DDD</a:t>
            </a:r>
          </a:p>
          <a:p>
            <a:pPr algn="just">
              <a:lnSpc>
                <a:spcPts val="1099"/>
              </a:lnSpc>
            </a:pPr>
            <a:endParaRPr lang="es-ES" sz="2199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s-ES" sz="2199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Control operadores, según plan anual (SDD y DDD)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645489" y="7132072"/>
            <a:ext cx="4439900" cy="1977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Control por autoridades aduaneras</a:t>
            </a:r>
          </a:p>
          <a:p>
            <a:pPr algn="just">
              <a:lnSpc>
                <a:spcPts val="1099"/>
              </a:lnSpc>
            </a:pPr>
            <a:endParaRPr lang="es-ES" sz="2199" b="1" dirty="0">
              <a:solidFill>
                <a:srgbClr val="000000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</a:endParaRPr>
          </a:p>
          <a:p>
            <a:pPr algn="just">
              <a:lnSpc>
                <a:spcPts val="3079"/>
              </a:lnSpc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Existencia de </a:t>
            </a:r>
            <a:r>
              <a:rPr lang="es-ES" sz="2199" dirty="0" err="1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nº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DDD</a:t>
            </a:r>
          </a:p>
          <a:p>
            <a:pPr algn="just">
              <a:lnSpc>
                <a:spcPts val="1099"/>
              </a:lnSpc>
            </a:pPr>
            <a:endParaRPr lang="es-ES" sz="2199" dirty="0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just">
              <a:lnSpc>
                <a:spcPts val="3079"/>
              </a:lnSpc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Estado DDD</a:t>
            </a:r>
          </a:p>
          <a:p>
            <a:pPr algn="just">
              <a:lnSpc>
                <a:spcPts val="1099"/>
              </a:lnSpc>
            </a:pPr>
            <a:endParaRPr lang="es-ES" sz="2199" dirty="0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Contraste con declaración aduanera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10228651" y="6230271"/>
            <a:ext cx="854576" cy="749344"/>
            <a:chOff x="0" y="0"/>
            <a:chExt cx="644365" cy="565018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644365" cy="565018"/>
            </a:xfrm>
            <a:custGeom>
              <a:avLst/>
              <a:gdLst/>
              <a:ahLst/>
              <a:cxnLst/>
              <a:rect l="l" t="t" r="r" b="b"/>
              <a:pathLst>
                <a:path w="644365" h="565018">
                  <a:moveTo>
                    <a:pt x="322183" y="565018"/>
                  </a:moveTo>
                  <a:lnTo>
                    <a:pt x="0" y="158618"/>
                  </a:lnTo>
                  <a:lnTo>
                    <a:pt x="203200" y="158618"/>
                  </a:lnTo>
                  <a:lnTo>
                    <a:pt x="203200" y="0"/>
                  </a:lnTo>
                  <a:lnTo>
                    <a:pt x="441165" y="0"/>
                  </a:lnTo>
                  <a:lnTo>
                    <a:pt x="441165" y="158618"/>
                  </a:lnTo>
                  <a:lnTo>
                    <a:pt x="644365" y="158618"/>
                  </a:lnTo>
                  <a:lnTo>
                    <a:pt x="322183" y="565018"/>
                  </a:lnTo>
                  <a:close/>
                </a:path>
              </a:pathLst>
            </a:custGeom>
            <a:solidFill>
              <a:srgbClr val="315E4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203200" y="-57150"/>
              <a:ext cx="237965" cy="520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4768783" y="7358919"/>
            <a:ext cx="6333517" cy="6333517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934B">
                <a:alpha val="25882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54" name="Freeform 54"/>
          <p:cNvSpPr/>
          <p:nvPr/>
        </p:nvSpPr>
        <p:spPr>
          <a:xfrm>
            <a:off x="413619" y="8844894"/>
            <a:ext cx="1068774" cy="1068774"/>
          </a:xfrm>
          <a:custGeom>
            <a:avLst/>
            <a:gdLst/>
            <a:ahLst/>
            <a:cxnLst/>
            <a:rect l="l" t="t" r="r" b="b"/>
            <a:pathLst>
              <a:path w="1068774" h="1068774">
                <a:moveTo>
                  <a:pt x="0" y="0"/>
                </a:moveTo>
                <a:lnTo>
                  <a:pt x="1068774" y="0"/>
                </a:lnTo>
                <a:lnTo>
                  <a:pt x="1068774" y="1068774"/>
                </a:lnTo>
                <a:lnTo>
                  <a:pt x="0" y="106877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204448" y="1409700"/>
            <a:ext cx="3761175" cy="435672"/>
            <a:chOff x="0" y="0"/>
            <a:chExt cx="990597" cy="1147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90597" cy="114745"/>
            </a:xfrm>
            <a:custGeom>
              <a:avLst/>
              <a:gdLst/>
              <a:ahLst/>
              <a:cxnLst/>
              <a:rect l="l" t="t" r="r" b="b"/>
              <a:pathLst>
                <a:path w="990597" h="114745">
                  <a:moveTo>
                    <a:pt x="41168" y="0"/>
                  </a:moveTo>
                  <a:lnTo>
                    <a:pt x="949430" y="0"/>
                  </a:lnTo>
                  <a:cubicBezTo>
                    <a:pt x="960348" y="0"/>
                    <a:pt x="970819" y="4337"/>
                    <a:pt x="978540" y="12058"/>
                  </a:cubicBezTo>
                  <a:cubicBezTo>
                    <a:pt x="986260" y="19778"/>
                    <a:pt x="990597" y="30249"/>
                    <a:pt x="990597" y="41168"/>
                  </a:cubicBezTo>
                  <a:lnTo>
                    <a:pt x="990597" y="73577"/>
                  </a:lnTo>
                  <a:cubicBezTo>
                    <a:pt x="990597" y="96314"/>
                    <a:pt x="972166" y="114745"/>
                    <a:pt x="949430" y="114745"/>
                  </a:cubicBezTo>
                  <a:lnTo>
                    <a:pt x="41168" y="114745"/>
                  </a:lnTo>
                  <a:cubicBezTo>
                    <a:pt x="18431" y="114745"/>
                    <a:pt x="0" y="96314"/>
                    <a:pt x="0" y="73577"/>
                  </a:cubicBezTo>
                  <a:lnTo>
                    <a:pt x="0" y="41168"/>
                  </a:lnTo>
                  <a:cubicBezTo>
                    <a:pt x="0" y="18431"/>
                    <a:pt x="18431" y="0"/>
                    <a:pt x="41168" y="0"/>
                  </a:cubicBezTo>
                  <a:close/>
                </a:path>
              </a:pathLst>
            </a:custGeom>
            <a:solidFill>
              <a:srgbClr val="38674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990597" cy="162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-6731445" y="880721"/>
            <a:ext cx="12976787" cy="8894998"/>
          </a:xfrm>
          <a:custGeom>
            <a:avLst/>
            <a:gdLst/>
            <a:ahLst/>
            <a:cxnLst/>
            <a:rect l="l" t="t" r="r" b="b"/>
            <a:pathLst>
              <a:path w="12976787" h="8894998">
                <a:moveTo>
                  <a:pt x="0" y="0"/>
                </a:moveTo>
                <a:lnTo>
                  <a:pt x="12976788" y="0"/>
                </a:lnTo>
                <a:lnTo>
                  <a:pt x="12976788" y="8894998"/>
                </a:lnTo>
                <a:lnTo>
                  <a:pt x="0" y="8894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3331240" cy="10288628"/>
            <a:chOff x="0" y="0"/>
            <a:chExt cx="516096" cy="15939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6096" cy="1593978"/>
            </a:xfrm>
            <a:custGeom>
              <a:avLst/>
              <a:gdLst/>
              <a:ahLst/>
              <a:cxnLst/>
              <a:rect l="l" t="t" r="r" b="b"/>
              <a:pathLst>
                <a:path w="516096" h="1593978">
                  <a:moveTo>
                    <a:pt x="0" y="0"/>
                  </a:moveTo>
                  <a:lnTo>
                    <a:pt x="516096" y="0"/>
                  </a:lnTo>
                  <a:lnTo>
                    <a:pt x="516096" y="1593978"/>
                  </a:lnTo>
                  <a:lnTo>
                    <a:pt x="0" y="1593978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" name="Freeform 9"/>
          <p:cNvSpPr/>
          <p:nvPr/>
        </p:nvSpPr>
        <p:spPr>
          <a:xfrm>
            <a:off x="-35473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10" name="Group 10"/>
          <p:cNvGrpSpPr/>
          <p:nvPr/>
        </p:nvGrpSpPr>
        <p:grpSpPr>
          <a:xfrm>
            <a:off x="4204448" y="1828874"/>
            <a:ext cx="13482988" cy="3007796"/>
            <a:chOff x="0" y="0"/>
            <a:chExt cx="3551075" cy="7921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51075" cy="792177"/>
            </a:xfrm>
            <a:custGeom>
              <a:avLst/>
              <a:gdLst/>
              <a:ahLst/>
              <a:cxnLst/>
              <a:rect l="l" t="t" r="r" b="b"/>
              <a:pathLst>
                <a:path w="3551075" h="792177">
                  <a:moveTo>
                    <a:pt x="11484" y="0"/>
                  </a:moveTo>
                  <a:lnTo>
                    <a:pt x="3539591" y="0"/>
                  </a:lnTo>
                  <a:cubicBezTo>
                    <a:pt x="3545934" y="0"/>
                    <a:pt x="3551075" y="5142"/>
                    <a:pt x="3551075" y="11484"/>
                  </a:cubicBezTo>
                  <a:lnTo>
                    <a:pt x="3551075" y="780693"/>
                  </a:lnTo>
                  <a:cubicBezTo>
                    <a:pt x="3551075" y="783739"/>
                    <a:pt x="3549865" y="786660"/>
                    <a:pt x="3547711" y="788813"/>
                  </a:cubicBezTo>
                  <a:cubicBezTo>
                    <a:pt x="3545558" y="790967"/>
                    <a:pt x="3542637" y="792177"/>
                    <a:pt x="3539591" y="792177"/>
                  </a:cubicBezTo>
                  <a:lnTo>
                    <a:pt x="11484" y="792177"/>
                  </a:lnTo>
                  <a:cubicBezTo>
                    <a:pt x="8438" y="792177"/>
                    <a:pt x="5517" y="790967"/>
                    <a:pt x="3364" y="788813"/>
                  </a:cubicBezTo>
                  <a:cubicBezTo>
                    <a:pt x="1210" y="786660"/>
                    <a:pt x="0" y="783739"/>
                    <a:pt x="0" y="780693"/>
                  </a:cubicBezTo>
                  <a:lnTo>
                    <a:pt x="0" y="11484"/>
                  </a:lnTo>
                  <a:cubicBezTo>
                    <a:pt x="0" y="5142"/>
                    <a:pt x="5142" y="0"/>
                    <a:pt x="11484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3551075" cy="849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890516" y="1409700"/>
            <a:ext cx="636236" cy="63623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FFB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761340" y="2054922"/>
            <a:ext cx="12792451" cy="2483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3"/>
              </a:lnSpc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Es la declaración que 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acredita que el operador ha ejercido la diligencia debida (DD)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sobre sus productos pertinentes.</a:t>
            </a:r>
          </a:p>
          <a:p>
            <a:pPr algn="just">
              <a:lnSpc>
                <a:spcPts val="4003"/>
              </a:lnSpc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Con ella, el operador 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asume la responsabilidad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de que sus productos cumplen el Reglamento EUDR.</a:t>
            </a:r>
          </a:p>
          <a:p>
            <a:pPr algn="just">
              <a:lnSpc>
                <a:spcPts val="4003"/>
              </a:lnSpc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Solo puede presentarse 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una vez completado el ejercicio de diligencia debida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y cuando el riesgo de incumplimiento sea nulo o despreciable.</a:t>
            </a:r>
          </a:p>
        </p:txBody>
      </p:sp>
      <p:sp>
        <p:nvSpPr>
          <p:cNvPr id="17" name="Freeform 17"/>
          <p:cNvSpPr/>
          <p:nvPr/>
        </p:nvSpPr>
        <p:spPr>
          <a:xfrm rot="-5400000">
            <a:off x="15585663" y="90095"/>
            <a:ext cx="3434686" cy="2622317"/>
          </a:xfrm>
          <a:custGeom>
            <a:avLst/>
            <a:gdLst/>
            <a:ahLst/>
            <a:cxnLst/>
            <a:rect l="l" t="t" r="r" b="b"/>
            <a:pathLst>
              <a:path w="3434686" h="2622317">
                <a:moveTo>
                  <a:pt x="0" y="0"/>
                </a:moveTo>
                <a:lnTo>
                  <a:pt x="3434686" y="0"/>
                </a:lnTo>
                <a:lnTo>
                  <a:pt x="3434686" y="2622318"/>
                </a:lnTo>
                <a:lnTo>
                  <a:pt x="0" y="262231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AutoShape 18"/>
          <p:cNvSpPr/>
          <p:nvPr/>
        </p:nvSpPr>
        <p:spPr>
          <a:xfrm>
            <a:off x="4332314" y="2358474"/>
            <a:ext cx="305346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sp>
        <p:nvSpPr>
          <p:cNvPr id="19" name="AutoShape 19"/>
          <p:cNvSpPr/>
          <p:nvPr/>
        </p:nvSpPr>
        <p:spPr>
          <a:xfrm>
            <a:off x="4332314" y="3363653"/>
            <a:ext cx="305346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sp>
        <p:nvSpPr>
          <p:cNvPr id="20" name="AutoShape 20"/>
          <p:cNvSpPr/>
          <p:nvPr/>
        </p:nvSpPr>
        <p:spPr>
          <a:xfrm>
            <a:off x="4332314" y="3887528"/>
            <a:ext cx="305346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grpSp>
        <p:nvGrpSpPr>
          <p:cNvPr id="21" name="Group 21"/>
          <p:cNvGrpSpPr/>
          <p:nvPr/>
        </p:nvGrpSpPr>
        <p:grpSpPr>
          <a:xfrm>
            <a:off x="4208634" y="5122421"/>
            <a:ext cx="3756989" cy="435672"/>
            <a:chOff x="0" y="0"/>
            <a:chExt cx="989495" cy="11474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89495" cy="114745"/>
            </a:xfrm>
            <a:custGeom>
              <a:avLst/>
              <a:gdLst/>
              <a:ahLst/>
              <a:cxnLst/>
              <a:rect l="l" t="t" r="r" b="b"/>
              <a:pathLst>
                <a:path w="989495" h="114745">
                  <a:moveTo>
                    <a:pt x="41213" y="0"/>
                  </a:moveTo>
                  <a:lnTo>
                    <a:pt x="948282" y="0"/>
                  </a:lnTo>
                  <a:cubicBezTo>
                    <a:pt x="971043" y="0"/>
                    <a:pt x="989495" y="18452"/>
                    <a:pt x="989495" y="41213"/>
                  </a:cubicBezTo>
                  <a:lnTo>
                    <a:pt x="989495" y="73531"/>
                  </a:lnTo>
                  <a:cubicBezTo>
                    <a:pt x="989495" y="84462"/>
                    <a:pt x="985153" y="94945"/>
                    <a:pt x="977424" y="102674"/>
                  </a:cubicBezTo>
                  <a:cubicBezTo>
                    <a:pt x="969695" y="110403"/>
                    <a:pt x="959212" y="114745"/>
                    <a:pt x="948282" y="114745"/>
                  </a:cubicBezTo>
                  <a:lnTo>
                    <a:pt x="41213" y="114745"/>
                  </a:lnTo>
                  <a:cubicBezTo>
                    <a:pt x="30283" y="114745"/>
                    <a:pt x="19800" y="110403"/>
                    <a:pt x="12071" y="102674"/>
                  </a:cubicBezTo>
                  <a:cubicBezTo>
                    <a:pt x="4342" y="94945"/>
                    <a:pt x="0" y="84462"/>
                    <a:pt x="0" y="73531"/>
                  </a:cubicBezTo>
                  <a:lnTo>
                    <a:pt x="0" y="41213"/>
                  </a:lnTo>
                  <a:cubicBezTo>
                    <a:pt x="0" y="30283"/>
                    <a:pt x="4342" y="19800"/>
                    <a:pt x="12071" y="12071"/>
                  </a:cubicBezTo>
                  <a:cubicBezTo>
                    <a:pt x="19800" y="4342"/>
                    <a:pt x="30283" y="0"/>
                    <a:pt x="41213" y="0"/>
                  </a:cubicBezTo>
                  <a:close/>
                </a:path>
              </a:pathLst>
            </a:custGeom>
            <a:solidFill>
              <a:srgbClr val="38674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989495" cy="162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208634" y="5541595"/>
            <a:ext cx="13478802" cy="2373861"/>
            <a:chOff x="0" y="0"/>
            <a:chExt cx="3549973" cy="53617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549972" cy="536174"/>
            </a:xfrm>
            <a:custGeom>
              <a:avLst/>
              <a:gdLst/>
              <a:ahLst/>
              <a:cxnLst/>
              <a:rect l="l" t="t" r="r" b="b"/>
              <a:pathLst>
                <a:path w="3549972" h="536174">
                  <a:moveTo>
                    <a:pt x="11488" y="0"/>
                  </a:moveTo>
                  <a:lnTo>
                    <a:pt x="3538485" y="0"/>
                  </a:lnTo>
                  <a:cubicBezTo>
                    <a:pt x="3541532" y="0"/>
                    <a:pt x="3544453" y="1210"/>
                    <a:pt x="3546608" y="3365"/>
                  </a:cubicBezTo>
                  <a:cubicBezTo>
                    <a:pt x="3548762" y="5519"/>
                    <a:pt x="3549972" y="8441"/>
                    <a:pt x="3549972" y="11488"/>
                  </a:cubicBezTo>
                  <a:lnTo>
                    <a:pt x="3549972" y="524687"/>
                  </a:lnTo>
                  <a:cubicBezTo>
                    <a:pt x="3549972" y="527733"/>
                    <a:pt x="3548762" y="530655"/>
                    <a:pt x="3546608" y="532810"/>
                  </a:cubicBezTo>
                  <a:cubicBezTo>
                    <a:pt x="3544453" y="534964"/>
                    <a:pt x="3541532" y="536174"/>
                    <a:pt x="3538485" y="536174"/>
                  </a:cubicBezTo>
                  <a:lnTo>
                    <a:pt x="11488" y="536174"/>
                  </a:lnTo>
                  <a:cubicBezTo>
                    <a:pt x="8441" y="536174"/>
                    <a:pt x="5519" y="534964"/>
                    <a:pt x="3365" y="532810"/>
                  </a:cubicBezTo>
                  <a:cubicBezTo>
                    <a:pt x="1210" y="530655"/>
                    <a:pt x="0" y="527733"/>
                    <a:pt x="0" y="524687"/>
                  </a:cubicBezTo>
                  <a:lnTo>
                    <a:pt x="0" y="11488"/>
                  </a:lnTo>
                  <a:cubicBezTo>
                    <a:pt x="0" y="8441"/>
                    <a:pt x="1210" y="5519"/>
                    <a:pt x="3365" y="3365"/>
                  </a:cubicBezTo>
                  <a:cubicBezTo>
                    <a:pt x="5519" y="1210"/>
                    <a:pt x="8441" y="0"/>
                    <a:pt x="11488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3549973" cy="593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894702" y="5122421"/>
            <a:ext cx="636236" cy="63623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FFB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30" name="AutoShape 30"/>
          <p:cNvSpPr/>
          <p:nvPr/>
        </p:nvSpPr>
        <p:spPr>
          <a:xfrm>
            <a:off x="4336500" y="6068219"/>
            <a:ext cx="305346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sp>
        <p:nvSpPr>
          <p:cNvPr id="31" name="AutoShape 31"/>
          <p:cNvSpPr/>
          <p:nvPr/>
        </p:nvSpPr>
        <p:spPr>
          <a:xfrm>
            <a:off x="4336998" y="7581900"/>
            <a:ext cx="305346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grpSp>
        <p:nvGrpSpPr>
          <p:cNvPr id="32" name="Group 32"/>
          <p:cNvGrpSpPr/>
          <p:nvPr/>
        </p:nvGrpSpPr>
        <p:grpSpPr>
          <a:xfrm>
            <a:off x="4204448" y="8230731"/>
            <a:ext cx="3761175" cy="435672"/>
            <a:chOff x="0" y="0"/>
            <a:chExt cx="990597" cy="1147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90597" cy="114745"/>
            </a:xfrm>
            <a:custGeom>
              <a:avLst/>
              <a:gdLst/>
              <a:ahLst/>
              <a:cxnLst/>
              <a:rect l="l" t="t" r="r" b="b"/>
              <a:pathLst>
                <a:path w="990597" h="114745">
                  <a:moveTo>
                    <a:pt x="41168" y="0"/>
                  </a:moveTo>
                  <a:lnTo>
                    <a:pt x="949430" y="0"/>
                  </a:lnTo>
                  <a:cubicBezTo>
                    <a:pt x="960348" y="0"/>
                    <a:pt x="970819" y="4337"/>
                    <a:pt x="978540" y="12058"/>
                  </a:cubicBezTo>
                  <a:cubicBezTo>
                    <a:pt x="986260" y="19778"/>
                    <a:pt x="990597" y="30249"/>
                    <a:pt x="990597" y="41168"/>
                  </a:cubicBezTo>
                  <a:lnTo>
                    <a:pt x="990597" y="73577"/>
                  </a:lnTo>
                  <a:cubicBezTo>
                    <a:pt x="990597" y="96314"/>
                    <a:pt x="972166" y="114745"/>
                    <a:pt x="949430" y="114745"/>
                  </a:cubicBezTo>
                  <a:lnTo>
                    <a:pt x="41168" y="114745"/>
                  </a:lnTo>
                  <a:cubicBezTo>
                    <a:pt x="18431" y="114745"/>
                    <a:pt x="0" y="96314"/>
                    <a:pt x="0" y="73577"/>
                  </a:cubicBezTo>
                  <a:lnTo>
                    <a:pt x="0" y="41168"/>
                  </a:lnTo>
                  <a:cubicBezTo>
                    <a:pt x="0" y="18431"/>
                    <a:pt x="18431" y="0"/>
                    <a:pt x="41168" y="0"/>
                  </a:cubicBezTo>
                  <a:close/>
                </a:path>
              </a:pathLst>
            </a:custGeom>
            <a:solidFill>
              <a:srgbClr val="38674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990597" cy="162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204448" y="8649906"/>
            <a:ext cx="13482988" cy="1441776"/>
            <a:chOff x="0" y="0"/>
            <a:chExt cx="3551075" cy="37972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551075" cy="379727"/>
            </a:xfrm>
            <a:custGeom>
              <a:avLst/>
              <a:gdLst/>
              <a:ahLst/>
              <a:cxnLst/>
              <a:rect l="l" t="t" r="r" b="b"/>
              <a:pathLst>
                <a:path w="3551075" h="379727">
                  <a:moveTo>
                    <a:pt x="11484" y="0"/>
                  </a:moveTo>
                  <a:lnTo>
                    <a:pt x="3539591" y="0"/>
                  </a:lnTo>
                  <a:cubicBezTo>
                    <a:pt x="3545934" y="0"/>
                    <a:pt x="3551075" y="5142"/>
                    <a:pt x="3551075" y="11484"/>
                  </a:cubicBezTo>
                  <a:lnTo>
                    <a:pt x="3551075" y="368243"/>
                  </a:lnTo>
                  <a:cubicBezTo>
                    <a:pt x="3551075" y="371289"/>
                    <a:pt x="3549865" y="374210"/>
                    <a:pt x="3547711" y="376364"/>
                  </a:cubicBezTo>
                  <a:cubicBezTo>
                    <a:pt x="3545558" y="378517"/>
                    <a:pt x="3542637" y="379727"/>
                    <a:pt x="3539591" y="379727"/>
                  </a:cubicBezTo>
                  <a:lnTo>
                    <a:pt x="11484" y="379727"/>
                  </a:lnTo>
                  <a:cubicBezTo>
                    <a:pt x="8438" y="379727"/>
                    <a:pt x="5517" y="378517"/>
                    <a:pt x="3364" y="376364"/>
                  </a:cubicBezTo>
                  <a:cubicBezTo>
                    <a:pt x="1210" y="374210"/>
                    <a:pt x="0" y="371289"/>
                    <a:pt x="0" y="368243"/>
                  </a:cubicBezTo>
                  <a:lnTo>
                    <a:pt x="0" y="11484"/>
                  </a:lnTo>
                  <a:cubicBezTo>
                    <a:pt x="0" y="5142"/>
                    <a:pt x="5142" y="0"/>
                    <a:pt x="11484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3551075" cy="436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890516" y="8230731"/>
            <a:ext cx="636236" cy="636236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FFB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41" name="AutoShape 41"/>
          <p:cNvSpPr/>
          <p:nvPr/>
        </p:nvSpPr>
        <p:spPr>
          <a:xfrm>
            <a:off x="4332314" y="9176529"/>
            <a:ext cx="305346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sp>
        <p:nvSpPr>
          <p:cNvPr id="42" name="AutoShape 42"/>
          <p:cNvSpPr/>
          <p:nvPr/>
        </p:nvSpPr>
        <p:spPr>
          <a:xfrm>
            <a:off x="4330221" y="9700404"/>
            <a:ext cx="305346" cy="0"/>
          </a:xfrm>
          <a:prstGeom prst="line">
            <a:avLst/>
          </a:prstGeom>
          <a:ln w="28575" cap="flat">
            <a:solidFill>
              <a:srgbClr val="75A185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ES"/>
          </a:p>
        </p:txBody>
      </p:sp>
      <p:sp>
        <p:nvSpPr>
          <p:cNvPr id="43" name="Freeform 43"/>
          <p:cNvSpPr/>
          <p:nvPr/>
        </p:nvSpPr>
        <p:spPr>
          <a:xfrm>
            <a:off x="4095431" y="1564441"/>
            <a:ext cx="218034" cy="326754"/>
          </a:xfrm>
          <a:custGeom>
            <a:avLst/>
            <a:gdLst/>
            <a:ahLst/>
            <a:cxnLst/>
            <a:rect l="l" t="t" r="r" b="b"/>
            <a:pathLst>
              <a:path w="218034" h="326754">
                <a:moveTo>
                  <a:pt x="0" y="0"/>
                </a:moveTo>
                <a:lnTo>
                  <a:pt x="218034" y="0"/>
                </a:lnTo>
                <a:lnTo>
                  <a:pt x="218034" y="326754"/>
                </a:lnTo>
                <a:lnTo>
                  <a:pt x="0" y="3267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4" name="Freeform 44"/>
          <p:cNvSpPr/>
          <p:nvPr/>
        </p:nvSpPr>
        <p:spPr>
          <a:xfrm>
            <a:off x="4046600" y="5256870"/>
            <a:ext cx="332441" cy="367338"/>
          </a:xfrm>
          <a:custGeom>
            <a:avLst/>
            <a:gdLst/>
            <a:ahLst/>
            <a:cxnLst/>
            <a:rect l="l" t="t" r="r" b="b"/>
            <a:pathLst>
              <a:path w="332441" h="367338">
                <a:moveTo>
                  <a:pt x="0" y="0"/>
                </a:moveTo>
                <a:lnTo>
                  <a:pt x="332440" y="0"/>
                </a:lnTo>
                <a:lnTo>
                  <a:pt x="332440" y="367338"/>
                </a:lnTo>
                <a:lnTo>
                  <a:pt x="0" y="367338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5" name="Freeform 45"/>
          <p:cNvSpPr/>
          <p:nvPr/>
        </p:nvSpPr>
        <p:spPr>
          <a:xfrm>
            <a:off x="4057667" y="8354907"/>
            <a:ext cx="310307" cy="387884"/>
          </a:xfrm>
          <a:custGeom>
            <a:avLst/>
            <a:gdLst/>
            <a:ahLst/>
            <a:cxnLst/>
            <a:rect l="l" t="t" r="r" b="b"/>
            <a:pathLst>
              <a:path w="310307" h="387884">
                <a:moveTo>
                  <a:pt x="0" y="0"/>
                </a:moveTo>
                <a:lnTo>
                  <a:pt x="310306" y="0"/>
                </a:lnTo>
                <a:lnTo>
                  <a:pt x="310306" y="387884"/>
                </a:lnTo>
                <a:lnTo>
                  <a:pt x="0" y="387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6" name="TextBox 46"/>
          <p:cNvSpPr txBox="1"/>
          <p:nvPr/>
        </p:nvSpPr>
        <p:spPr>
          <a:xfrm>
            <a:off x="4091245" y="352308"/>
            <a:ext cx="11373280" cy="705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4"/>
              </a:lnSpc>
            </a:pPr>
            <a:r>
              <a:rPr lang="es-ES" sz="5013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Declaración de diligencia debida (DDD)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642344" y="1426659"/>
            <a:ext cx="870624" cy="347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18"/>
              </a:lnSpc>
            </a:pPr>
            <a:r>
              <a:rPr lang="es-ES" sz="1713" b="1" dirty="0">
                <a:solidFill>
                  <a:srgbClr val="FFFFFF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¿QUÉ ES?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667572" y="5153354"/>
            <a:ext cx="2676720" cy="347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18"/>
              </a:lnSpc>
            </a:pPr>
            <a:r>
              <a:rPr lang="es-ES" sz="1713" b="1" dirty="0">
                <a:solidFill>
                  <a:srgbClr val="FFFFFF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¿QUIÉN DEBE PRESENTARLA?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761340" y="5767643"/>
            <a:ext cx="12792451" cy="198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3"/>
              </a:lnSpc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Los operadores y/o comerciantes no pyme que 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introducen o comercializan o productos pertinentes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en el mercado de la UE (o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 exportan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fuera)</a:t>
            </a:r>
          </a:p>
          <a:p>
            <a:pPr algn="just">
              <a:lnSpc>
                <a:spcPts val="4003"/>
              </a:lnSpc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👉 directamente o a través de un 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representante autorizado 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(la empresa mantiene la responsabilidad)</a:t>
            </a:r>
          </a:p>
          <a:p>
            <a:pPr algn="just">
              <a:lnSpc>
                <a:spcPts val="4003"/>
              </a:lnSpc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La presentación se hace a través del 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Sistema de Información de la UE (SI)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681906" y="8263114"/>
            <a:ext cx="1069764" cy="347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18"/>
              </a:lnSpc>
            </a:pPr>
            <a:r>
              <a:rPr lang="es-ES" sz="1713" b="1" dirty="0">
                <a:solidFill>
                  <a:srgbClr val="FFFFFF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CONTENIDO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757154" y="8875953"/>
            <a:ext cx="12219687" cy="969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3"/>
              </a:lnSpc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Incluye la información del 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Anexo II del EUDR.</a:t>
            </a:r>
          </a:p>
          <a:p>
            <a:pPr algn="just">
              <a:lnSpc>
                <a:spcPts val="4003"/>
              </a:lnSpc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La presentación en el SI es el 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paso final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que </a:t>
            </a:r>
            <a:r>
              <a:rPr lang="es-ES" sz="2199" u="sng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confirma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que se ha ejercido la DD.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>
            <a:off x="-6731445" y="880721"/>
            <a:ext cx="12976787" cy="8894998"/>
          </a:xfrm>
          <a:custGeom>
            <a:avLst/>
            <a:gdLst/>
            <a:ahLst/>
            <a:cxnLst/>
            <a:rect l="l" t="t" r="r" b="b"/>
            <a:pathLst>
              <a:path w="12976787" h="8894998">
                <a:moveTo>
                  <a:pt x="0" y="0"/>
                </a:moveTo>
                <a:lnTo>
                  <a:pt x="12976788" y="0"/>
                </a:lnTo>
                <a:lnTo>
                  <a:pt x="12976788" y="8894998"/>
                </a:lnTo>
                <a:lnTo>
                  <a:pt x="0" y="8894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 dirty="0"/>
          </a:p>
        </p:txBody>
      </p:sp>
      <p:grpSp>
        <p:nvGrpSpPr>
          <p:cNvPr id="4" name="Group 4"/>
          <p:cNvGrpSpPr/>
          <p:nvPr/>
        </p:nvGrpSpPr>
        <p:grpSpPr>
          <a:xfrm>
            <a:off x="0" y="17845"/>
            <a:ext cx="3331240" cy="10288628"/>
            <a:chOff x="0" y="0"/>
            <a:chExt cx="516096" cy="15939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6096" cy="1593978"/>
            </a:xfrm>
            <a:custGeom>
              <a:avLst/>
              <a:gdLst/>
              <a:ahLst/>
              <a:cxnLst/>
              <a:rect l="l" t="t" r="r" b="b"/>
              <a:pathLst>
                <a:path w="516096" h="1593978">
                  <a:moveTo>
                    <a:pt x="0" y="0"/>
                  </a:moveTo>
                  <a:lnTo>
                    <a:pt x="516096" y="0"/>
                  </a:lnTo>
                  <a:lnTo>
                    <a:pt x="516096" y="1593978"/>
                  </a:lnTo>
                  <a:lnTo>
                    <a:pt x="0" y="1593978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845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7" name="Group 7"/>
          <p:cNvGrpSpPr/>
          <p:nvPr/>
        </p:nvGrpSpPr>
        <p:grpSpPr>
          <a:xfrm>
            <a:off x="14757315" y="-3148914"/>
            <a:ext cx="6333517" cy="63335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934B">
                <a:alpha val="25882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173262" y="1349737"/>
            <a:ext cx="13482988" cy="7624844"/>
            <a:chOff x="0" y="0"/>
            <a:chExt cx="3551075" cy="2008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51075" cy="2008189"/>
            </a:xfrm>
            <a:custGeom>
              <a:avLst/>
              <a:gdLst/>
              <a:ahLst/>
              <a:cxnLst/>
              <a:rect l="l" t="t" r="r" b="b"/>
              <a:pathLst>
                <a:path w="3551075" h="2008189">
                  <a:moveTo>
                    <a:pt x="11484" y="0"/>
                  </a:moveTo>
                  <a:lnTo>
                    <a:pt x="3539591" y="0"/>
                  </a:lnTo>
                  <a:cubicBezTo>
                    <a:pt x="3545934" y="0"/>
                    <a:pt x="3551075" y="5142"/>
                    <a:pt x="3551075" y="11484"/>
                  </a:cubicBezTo>
                  <a:lnTo>
                    <a:pt x="3551075" y="1996705"/>
                  </a:lnTo>
                  <a:cubicBezTo>
                    <a:pt x="3551075" y="1999751"/>
                    <a:pt x="3549865" y="2002672"/>
                    <a:pt x="3547711" y="2004826"/>
                  </a:cubicBezTo>
                  <a:cubicBezTo>
                    <a:pt x="3545558" y="2006979"/>
                    <a:pt x="3542637" y="2008189"/>
                    <a:pt x="3539591" y="2008189"/>
                  </a:cubicBezTo>
                  <a:lnTo>
                    <a:pt x="11484" y="2008189"/>
                  </a:lnTo>
                  <a:cubicBezTo>
                    <a:pt x="5142" y="2008189"/>
                    <a:pt x="0" y="2003048"/>
                    <a:pt x="0" y="1996705"/>
                  </a:cubicBezTo>
                  <a:lnTo>
                    <a:pt x="0" y="11484"/>
                  </a:lnTo>
                  <a:cubicBezTo>
                    <a:pt x="0" y="5142"/>
                    <a:pt x="5142" y="0"/>
                    <a:pt x="11484" y="0"/>
                  </a:cubicBezTo>
                  <a:close/>
                </a:path>
              </a:pathLst>
            </a:custGeom>
            <a:solidFill>
              <a:srgbClr val="F5F8EE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3551075" cy="2065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622153" y="1670285"/>
            <a:ext cx="12792451" cy="711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3"/>
              </a:lnSpc>
            </a:pP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Cobertura</a:t>
            </a:r>
          </a:p>
          <a:p>
            <a:pPr marL="474979" lvl="1" indent="-237490" algn="just">
              <a:lnSpc>
                <a:spcPts val="4003"/>
              </a:lnSpc>
              <a:buFont typeface="Arial"/>
              <a:buChar char="•"/>
            </a:pP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Todos los productos pertinentes deben estar amparados por una DDD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antes de su introducción, comercialización o exportación.</a:t>
            </a:r>
          </a:p>
          <a:p>
            <a:pPr marL="474979" lvl="1" indent="-237490" algn="just">
              <a:lnSpc>
                <a:spcPts val="4003"/>
              </a:lnSpc>
              <a:buFont typeface="Arial"/>
              <a:buChar char="•"/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Puede abarcar 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varios lotes o envíos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(un único número de referencia puede usarse en varias declaraciones aduaneras).</a:t>
            </a:r>
          </a:p>
          <a:p>
            <a:pPr algn="just">
              <a:lnSpc>
                <a:spcPts val="4003"/>
              </a:lnSpc>
            </a:pP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Conservación</a:t>
            </a:r>
          </a:p>
          <a:p>
            <a:pPr marL="474979" lvl="1" indent="-237490" algn="just">
              <a:lnSpc>
                <a:spcPts val="4003"/>
              </a:lnSpc>
              <a:buFont typeface="Arial"/>
              <a:buChar char="•"/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El operador debe conservar la 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DDD durante 5 años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desde su presentación.</a:t>
            </a:r>
          </a:p>
          <a:p>
            <a:pPr marL="474979" lvl="1" indent="-237490" algn="just">
              <a:lnSpc>
                <a:spcPts val="4003"/>
              </a:lnSpc>
              <a:buFont typeface="Arial"/>
              <a:buChar char="•"/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Si la cantidad declarada no coincide con la introducida, debe 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mantener registros explicativos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(también durante 5 años).</a:t>
            </a:r>
          </a:p>
          <a:p>
            <a:pPr algn="just">
              <a:lnSpc>
                <a:spcPts val="4003"/>
              </a:lnSpc>
            </a:pP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Periodo de validez</a:t>
            </a:r>
          </a:p>
          <a:p>
            <a:pPr marL="474979" lvl="1" indent="-237490" algn="just">
              <a:lnSpc>
                <a:spcPts val="4003"/>
              </a:lnSpc>
              <a:buFont typeface="Arial"/>
              <a:buChar char="•"/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La DDD 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no debe cubrir envíos posteriores a 1 año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desde su presentación.</a:t>
            </a:r>
          </a:p>
          <a:p>
            <a:pPr marL="474979" lvl="1" indent="-237490" algn="just">
              <a:lnSpc>
                <a:spcPts val="4003"/>
              </a:lnSpc>
              <a:buFont typeface="Arial"/>
              <a:buChar char="•"/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Los operadores deben 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revisar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su sistema de diligencia debida 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anualmente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.</a:t>
            </a:r>
          </a:p>
          <a:p>
            <a:pPr algn="just">
              <a:lnSpc>
                <a:spcPts val="4003"/>
              </a:lnSpc>
            </a:pP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Responsabilidad</a:t>
            </a:r>
          </a:p>
          <a:p>
            <a:pPr marL="474979" lvl="1" indent="-237490" algn="just">
              <a:lnSpc>
                <a:spcPts val="4003"/>
              </a:lnSpc>
              <a:buFont typeface="Arial"/>
              <a:buChar char="•"/>
            </a:pP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El operador es 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plenamente responsable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de todos los lotes y datos incluidos en su DDD.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04448" y="427691"/>
            <a:ext cx="8597152" cy="692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14"/>
              </a:lnSpc>
            </a:pPr>
            <a:r>
              <a:rPr lang="es-ES" sz="5013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DDD – Características (FAQ 5.19)</a:t>
            </a:r>
          </a:p>
        </p:txBody>
      </p:sp>
      <p:sp>
        <p:nvSpPr>
          <p:cNvPr id="15" name="Freeform 15"/>
          <p:cNvSpPr/>
          <p:nvPr/>
        </p:nvSpPr>
        <p:spPr>
          <a:xfrm>
            <a:off x="3935972" y="1709134"/>
            <a:ext cx="474580" cy="474580"/>
          </a:xfrm>
          <a:custGeom>
            <a:avLst/>
            <a:gdLst/>
            <a:ahLst/>
            <a:cxnLst/>
            <a:rect l="l" t="t" r="r" b="b"/>
            <a:pathLst>
              <a:path w="474580" h="474580">
                <a:moveTo>
                  <a:pt x="0" y="0"/>
                </a:moveTo>
                <a:lnTo>
                  <a:pt x="474580" y="0"/>
                </a:lnTo>
                <a:lnTo>
                  <a:pt x="474580" y="474580"/>
                </a:lnTo>
                <a:lnTo>
                  <a:pt x="0" y="4745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>
            <a:off x="3940158" y="4251646"/>
            <a:ext cx="474580" cy="474580"/>
          </a:xfrm>
          <a:custGeom>
            <a:avLst/>
            <a:gdLst/>
            <a:ahLst/>
            <a:cxnLst/>
            <a:rect l="l" t="t" r="r" b="b"/>
            <a:pathLst>
              <a:path w="474580" h="474580">
                <a:moveTo>
                  <a:pt x="0" y="0"/>
                </a:moveTo>
                <a:lnTo>
                  <a:pt x="474580" y="0"/>
                </a:lnTo>
                <a:lnTo>
                  <a:pt x="474580" y="474580"/>
                </a:lnTo>
                <a:lnTo>
                  <a:pt x="0" y="4745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17" name="Freeform 17"/>
          <p:cNvSpPr/>
          <p:nvPr/>
        </p:nvSpPr>
        <p:spPr>
          <a:xfrm>
            <a:off x="3935972" y="6279830"/>
            <a:ext cx="474580" cy="474580"/>
          </a:xfrm>
          <a:custGeom>
            <a:avLst/>
            <a:gdLst/>
            <a:ahLst/>
            <a:cxnLst/>
            <a:rect l="l" t="t" r="r" b="b"/>
            <a:pathLst>
              <a:path w="474580" h="474580">
                <a:moveTo>
                  <a:pt x="0" y="0"/>
                </a:moveTo>
                <a:lnTo>
                  <a:pt x="474580" y="0"/>
                </a:lnTo>
                <a:lnTo>
                  <a:pt x="474580" y="474580"/>
                </a:lnTo>
                <a:lnTo>
                  <a:pt x="0" y="4745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3940158" y="7782986"/>
            <a:ext cx="474580" cy="474580"/>
          </a:xfrm>
          <a:custGeom>
            <a:avLst/>
            <a:gdLst/>
            <a:ahLst/>
            <a:cxnLst/>
            <a:rect l="l" t="t" r="r" b="b"/>
            <a:pathLst>
              <a:path w="474580" h="474580">
                <a:moveTo>
                  <a:pt x="0" y="0"/>
                </a:moveTo>
                <a:lnTo>
                  <a:pt x="474580" y="0"/>
                </a:lnTo>
                <a:lnTo>
                  <a:pt x="474580" y="474580"/>
                </a:lnTo>
                <a:lnTo>
                  <a:pt x="0" y="4745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19" name="TextBox 19"/>
          <p:cNvSpPr txBox="1"/>
          <p:nvPr/>
        </p:nvSpPr>
        <p:spPr>
          <a:xfrm>
            <a:off x="4204449" y="9060305"/>
            <a:ext cx="13482988" cy="961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3"/>
              </a:lnSpc>
            </a:pP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* 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La DDD </a:t>
            </a:r>
            <a:r>
              <a:rPr lang="es-ES" sz="2199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no es el proceso de diligencia debida ni el sistema de diligencia debida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, sino la </a:t>
            </a:r>
            <a:r>
              <a:rPr lang="es-ES" sz="2199" b="1" u="sng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declaración para confirmar responsablemente que dicho proceso se ha realizado</a:t>
            </a:r>
            <a:r>
              <a:rPr lang="es-ES" sz="2199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 y no se ha detectado ningún riesgo o este es despreciable.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5799A7FE-7CBF-5531-D6D2-20D6E47FE924}"/>
              </a:ext>
            </a:extLst>
          </p:cNvPr>
          <p:cNvSpPr/>
          <p:nvPr/>
        </p:nvSpPr>
        <p:spPr>
          <a:xfrm>
            <a:off x="3733800" y="9060304"/>
            <a:ext cx="14249400" cy="11470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138059" y="6796647"/>
            <a:ext cx="6333517" cy="633351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934B">
                <a:alpha val="19608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12384" y="2028577"/>
            <a:ext cx="14538613" cy="7853828"/>
            <a:chOff x="0" y="0"/>
            <a:chExt cx="3829100" cy="20684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29100" cy="2068498"/>
            </a:xfrm>
            <a:custGeom>
              <a:avLst/>
              <a:gdLst/>
              <a:ahLst/>
              <a:cxnLst/>
              <a:rect l="l" t="t" r="r" b="b"/>
              <a:pathLst>
                <a:path w="3829100" h="2068498">
                  <a:moveTo>
                    <a:pt x="18105" y="0"/>
                  </a:moveTo>
                  <a:lnTo>
                    <a:pt x="3810995" y="0"/>
                  </a:lnTo>
                  <a:cubicBezTo>
                    <a:pt x="3815796" y="0"/>
                    <a:pt x="3820401" y="1908"/>
                    <a:pt x="3823797" y="5303"/>
                  </a:cubicBezTo>
                  <a:cubicBezTo>
                    <a:pt x="3827192" y="8698"/>
                    <a:pt x="3829100" y="13303"/>
                    <a:pt x="3829100" y="18105"/>
                  </a:cubicBezTo>
                  <a:lnTo>
                    <a:pt x="3829100" y="2050393"/>
                  </a:lnTo>
                  <a:cubicBezTo>
                    <a:pt x="3829100" y="2055195"/>
                    <a:pt x="3827192" y="2059800"/>
                    <a:pt x="3823797" y="2063195"/>
                  </a:cubicBezTo>
                  <a:cubicBezTo>
                    <a:pt x="3820401" y="2066591"/>
                    <a:pt x="3815796" y="2068498"/>
                    <a:pt x="3810995" y="2068498"/>
                  </a:cubicBezTo>
                  <a:lnTo>
                    <a:pt x="18105" y="2068498"/>
                  </a:lnTo>
                  <a:cubicBezTo>
                    <a:pt x="13303" y="2068498"/>
                    <a:pt x="8698" y="2066591"/>
                    <a:pt x="5303" y="2063195"/>
                  </a:cubicBezTo>
                  <a:cubicBezTo>
                    <a:pt x="1908" y="2059800"/>
                    <a:pt x="0" y="2055195"/>
                    <a:pt x="0" y="2050393"/>
                  </a:cubicBezTo>
                  <a:lnTo>
                    <a:pt x="0" y="18105"/>
                  </a:lnTo>
                  <a:cubicBezTo>
                    <a:pt x="0" y="13303"/>
                    <a:pt x="1908" y="8698"/>
                    <a:pt x="5303" y="5303"/>
                  </a:cubicBezTo>
                  <a:cubicBezTo>
                    <a:pt x="8698" y="1908"/>
                    <a:pt x="13303" y="0"/>
                    <a:pt x="18105" y="0"/>
                  </a:cubicBezTo>
                  <a:close/>
                </a:path>
              </a:pathLst>
            </a:custGeom>
            <a:solidFill>
              <a:srgbClr val="F5F8EE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829100" cy="2116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0"/>
            <a:ext cx="2964785" cy="733784"/>
          </a:xfrm>
          <a:custGeom>
            <a:avLst/>
            <a:gdLst/>
            <a:ahLst/>
            <a:cxnLst/>
            <a:rect l="l" t="t" r="r" b="b"/>
            <a:pathLst>
              <a:path w="2964785" h="733784">
                <a:moveTo>
                  <a:pt x="0" y="0"/>
                </a:moveTo>
                <a:lnTo>
                  <a:pt x="2964785" y="0"/>
                </a:lnTo>
                <a:lnTo>
                  <a:pt x="2964785" y="733784"/>
                </a:lnTo>
                <a:lnTo>
                  <a:pt x="0" y="73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10" name="Group 10"/>
          <p:cNvGrpSpPr/>
          <p:nvPr/>
        </p:nvGrpSpPr>
        <p:grpSpPr>
          <a:xfrm>
            <a:off x="1112070" y="7718873"/>
            <a:ext cx="13795689" cy="1727343"/>
            <a:chOff x="0" y="0"/>
            <a:chExt cx="3633432" cy="4549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33432" cy="454938"/>
            </a:xfrm>
            <a:custGeom>
              <a:avLst/>
              <a:gdLst/>
              <a:ahLst/>
              <a:cxnLst/>
              <a:rect l="l" t="t" r="r" b="b"/>
              <a:pathLst>
                <a:path w="3633432" h="454938">
                  <a:moveTo>
                    <a:pt x="11224" y="0"/>
                  </a:moveTo>
                  <a:lnTo>
                    <a:pt x="3622209" y="0"/>
                  </a:lnTo>
                  <a:cubicBezTo>
                    <a:pt x="3625186" y="0"/>
                    <a:pt x="3628040" y="1182"/>
                    <a:pt x="3630145" y="3287"/>
                  </a:cubicBezTo>
                  <a:cubicBezTo>
                    <a:pt x="3632250" y="5392"/>
                    <a:pt x="3633432" y="8247"/>
                    <a:pt x="3633432" y="11224"/>
                  </a:cubicBezTo>
                  <a:lnTo>
                    <a:pt x="3633432" y="443714"/>
                  </a:lnTo>
                  <a:cubicBezTo>
                    <a:pt x="3633432" y="446691"/>
                    <a:pt x="3632250" y="449546"/>
                    <a:pt x="3630145" y="451651"/>
                  </a:cubicBezTo>
                  <a:cubicBezTo>
                    <a:pt x="3628040" y="453756"/>
                    <a:pt x="3625186" y="454938"/>
                    <a:pt x="3622209" y="454938"/>
                  </a:cubicBezTo>
                  <a:lnTo>
                    <a:pt x="11224" y="454938"/>
                  </a:lnTo>
                  <a:cubicBezTo>
                    <a:pt x="8247" y="454938"/>
                    <a:pt x="5392" y="453756"/>
                    <a:pt x="3287" y="451651"/>
                  </a:cubicBezTo>
                  <a:cubicBezTo>
                    <a:pt x="1182" y="449546"/>
                    <a:pt x="0" y="446691"/>
                    <a:pt x="0" y="443714"/>
                  </a:cubicBezTo>
                  <a:lnTo>
                    <a:pt x="0" y="11224"/>
                  </a:lnTo>
                  <a:cubicBezTo>
                    <a:pt x="0" y="8247"/>
                    <a:pt x="1182" y="5392"/>
                    <a:pt x="3287" y="3287"/>
                  </a:cubicBezTo>
                  <a:cubicBezTo>
                    <a:pt x="5392" y="1182"/>
                    <a:pt x="8247" y="0"/>
                    <a:pt x="11224" y="0"/>
                  </a:cubicBez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19050" cap="sq">
              <a:solidFill>
                <a:srgbClr val="000000">
                  <a:alpha val="8196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3633432" cy="502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55623" y="8322694"/>
            <a:ext cx="512894" cy="51289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FFB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636994" y="0"/>
            <a:ext cx="1651006" cy="10308412"/>
            <a:chOff x="0" y="0"/>
            <a:chExt cx="434833" cy="271497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34833" cy="2714973"/>
            </a:xfrm>
            <a:custGeom>
              <a:avLst/>
              <a:gdLst/>
              <a:ahLst/>
              <a:cxnLst/>
              <a:rect l="l" t="t" r="r" b="b"/>
              <a:pathLst>
                <a:path w="434833" h="2714973">
                  <a:moveTo>
                    <a:pt x="0" y="0"/>
                  </a:moveTo>
                  <a:lnTo>
                    <a:pt x="434833" y="0"/>
                  </a:lnTo>
                  <a:lnTo>
                    <a:pt x="434833" y="2714973"/>
                  </a:lnTo>
                  <a:lnTo>
                    <a:pt x="0" y="2714973"/>
                  </a:lnTo>
                  <a:close/>
                </a:path>
              </a:pathLst>
            </a:custGeom>
            <a:solidFill>
              <a:srgbClr val="134E1A">
                <a:alpha val="17647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434833" cy="2762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lang="es-ES">
                <a:latin typeface="Arial Nova Condensed" panose="020B0604020202020204" charset="0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7022611" y="366892"/>
            <a:ext cx="879772" cy="879772"/>
          </a:xfrm>
          <a:custGeom>
            <a:avLst/>
            <a:gdLst/>
            <a:ahLst/>
            <a:cxnLst/>
            <a:rect l="l" t="t" r="r" b="b"/>
            <a:pathLst>
              <a:path w="879772" h="879772">
                <a:moveTo>
                  <a:pt x="0" y="0"/>
                </a:moveTo>
                <a:lnTo>
                  <a:pt x="879772" y="0"/>
                </a:lnTo>
                <a:lnTo>
                  <a:pt x="879772" y="879772"/>
                </a:lnTo>
                <a:lnTo>
                  <a:pt x="0" y="87977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14641518" y="1988190"/>
            <a:ext cx="6007794" cy="9034276"/>
          </a:xfrm>
          <a:custGeom>
            <a:avLst/>
            <a:gdLst/>
            <a:ahLst/>
            <a:cxnLst/>
            <a:rect l="l" t="t" r="r" b="b"/>
            <a:pathLst>
              <a:path w="6007794" h="9034276">
                <a:moveTo>
                  <a:pt x="0" y="0"/>
                </a:moveTo>
                <a:lnTo>
                  <a:pt x="6007794" y="0"/>
                </a:lnTo>
                <a:lnTo>
                  <a:pt x="6007794" y="9034276"/>
                </a:lnTo>
                <a:lnTo>
                  <a:pt x="0" y="903427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TextBox 21"/>
          <p:cNvSpPr txBox="1"/>
          <p:nvPr/>
        </p:nvSpPr>
        <p:spPr>
          <a:xfrm>
            <a:off x="1413369" y="2399365"/>
            <a:ext cx="13505041" cy="4601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s-ES" sz="24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 Antes de:</a:t>
            </a:r>
          </a:p>
          <a:p>
            <a:pPr algn="just">
              <a:lnSpc>
                <a:spcPts val="1200"/>
              </a:lnSpc>
            </a:pPr>
            <a:endParaRPr lang="es-ES" sz="2400" b="1" dirty="0">
              <a:solidFill>
                <a:srgbClr val="000000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</a:endParaRP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s-ES" sz="24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La introducción en el mercado de la UE,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s-ES" sz="24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La comercialización</a:t>
            </a:r>
            <a:r>
              <a:rPr lang="es-ES" sz="24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, o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s-ES" sz="24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La exportación</a:t>
            </a:r>
            <a:r>
              <a:rPr lang="es-ES" sz="24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de los productos pertinentes.</a:t>
            </a:r>
          </a:p>
          <a:p>
            <a:pPr marL="259080" lvl="1" algn="just">
              <a:lnSpc>
                <a:spcPts val="3359"/>
              </a:lnSpc>
              <a:spcBef>
                <a:spcPct val="0"/>
              </a:spcBef>
            </a:pPr>
            <a:r>
              <a:rPr lang="es-ES" sz="24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👉 En el caso de </a:t>
            </a:r>
            <a:r>
              <a:rPr lang="es-ES" sz="2400" b="1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importación o exportación</a:t>
            </a:r>
            <a:r>
              <a:rPr lang="es-ES" sz="24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, debe presentarse </a:t>
            </a:r>
            <a:r>
              <a:rPr lang="es-ES" sz="2400" i="1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antes de la declaración aduanera</a:t>
            </a:r>
            <a:r>
              <a:rPr lang="es-ES" sz="24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.</a:t>
            </a:r>
          </a:p>
          <a:p>
            <a:pPr marL="259080" lvl="1" algn="just">
              <a:lnSpc>
                <a:spcPts val="3359"/>
              </a:lnSpc>
              <a:spcBef>
                <a:spcPct val="0"/>
              </a:spcBef>
            </a:pPr>
            <a:r>
              <a:rPr lang="es-ES" sz="24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👉 En el caso de </a:t>
            </a:r>
            <a:r>
              <a:rPr lang="es-ES" sz="2400" b="1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producción o comercialización en la UE</a:t>
            </a:r>
            <a:r>
              <a:rPr lang="es-ES" sz="24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, </a:t>
            </a:r>
            <a:r>
              <a:rPr lang="es-ES" sz="2400" i="1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antes de la introducción en el mercado o la venta.</a:t>
            </a:r>
          </a:p>
          <a:p>
            <a:pPr marL="259080" lvl="1" algn="just">
              <a:spcBef>
                <a:spcPct val="0"/>
              </a:spcBef>
            </a:pPr>
            <a:endParaRPr lang="es-ES" sz="1200" b="1" dirty="0">
              <a:solidFill>
                <a:srgbClr val="000000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s-ES" sz="24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Solo puede presentarse cuando:</a:t>
            </a:r>
          </a:p>
          <a:p>
            <a:pPr algn="just">
              <a:lnSpc>
                <a:spcPts val="1200"/>
              </a:lnSpc>
            </a:pPr>
            <a:endParaRPr lang="es-ES" sz="2400" b="1" dirty="0">
              <a:solidFill>
                <a:srgbClr val="000000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</a:endParaRP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s-ES" sz="24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Se haya </a:t>
            </a:r>
            <a:r>
              <a:rPr lang="es-ES" sz="24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ejercido completamente la diligencia debida</a:t>
            </a:r>
            <a:r>
              <a:rPr lang="es-ES" sz="24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, y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s-ES" sz="24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Se disponga de </a:t>
            </a:r>
            <a:r>
              <a:rPr lang="es-ES" sz="24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toda la información necesaria</a:t>
            </a:r>
            <a:r>
              <a:rPr lang="es-ES" sz="24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, incluidas las </a:t>
            </a:r>
            <a:r>
              <a:rPr lang="es-ES" sz="2400" b="1" dirty="0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cantidades</a:t>
            </a:r>
            <a:r>
              <a:rPr lang="es-ES" sz="2400" dirty="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a introducir o exportar.</a:t>
            </a:r>
          </a:p>
          <a:p>
            <a:pPr algn="just">
              <a:lnSpc>
                <a:spcPts val="1200"/>
              </a:lnSpc>
            </a:pPr>
            <a:endParaRPr lang="es-ES" sz="2400" dirty="0">
              <a:solidFill>
                <a:srgbClr val="000000"/>
              </a:solidFill>
              <a:latin typeface="Arial Nova Condensed" panose="020B0604020202020204" charset="0"/>
              <a:ea typeface="Arial Nova Condensed"/>
              <a:cs typeface="Arial Nova Condensed"/>
              <a:sym typeface="Arial Nova Condensed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811198" y="2446990"/>
            <a:ext cx="435004" cy="435004"/>
          </a:xfrm>
          <a:custGeom>
            <a:avLst/>
            <a:gdLst/>
            <a:ahLst/>
            <a:cxnLst/>
            <a:rect l="l" t="t" r="r" b="b"/>
            <a:pathLst>
              <a:path w="435004" h="435004">
                <a:moveTo>
                  <a:pt x="0" y="0"/>
                </a:moveTo>
                <a:lnTo>
                  <a:pt x="435004" y="0"/>
                </a:lnTo>
                <a:lnTo>
                  <a:pt x="435004" y="435004"/>
                </a:lnTo>
                <a:lnTo>
                  <a:pt x="0" y="43500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811198" y="5709951"/>
            <a:ext cx="435004" cy="435004"/>
          </a:xfrm>
          <a:custGeom>
            <a:avLst/>
            <a:gdLst/>
            <a:ahLst/>
            <a:cxnLst/>
            <a:rect l="l" t="t" r="r" b="b"/>
            <a:pathLst>
              <a:path w="435004" h="435004">
                <a:moveTo>
                  <a:pt x="0" y="0"/>
                </a:moveTo>
                <a:lnTo>
                  <a:pt x="435004" y="0"/>
                </a:lnTo>
                <a:lnTo>
                  <a:pt x="435004" y="435004"/>
                </a:lnTo>
                <a:lnTo>
                  <a:pt x="0" y="43500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5" name="Freeform 25"/>
          <p:cNvSpPr/>
          <p:nvPr/>
        </p:nvSpPr>
        <p:spPr>
          <a:xfrm>
            <a:off x="972432" y="8422195"/>
            <a:ext cx="279277" cy="313794"/>
          </a:xfrm>
          <a:custGeom>
            <a:avLst/>
            <a:gdLst/>
            <a:ahLst/>
            <a:cxnLst/>
            <a:rect l="l" t="t" r="r" b="b"/>
            <a:pathLst>
              <a:path w="279277" h="313794">
                <a:moveTo>
                  <a:pt x="0" y="0"/>
                </a:moveTo>
                <a:lnTo>
                  <a:pt x="279276" y="0"/>
                </a:lnTo>
                <a:lnTo>
                  <a:pt x="279276" y="313793"/>
                </a:lnTo>
                <a:lnTo>
                  <a:pt x="0" y="313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6" name="TextBox 26"/>
          <p:cNvSpPr txBox="1"/>
          <p:nvPr/>
        </p:nvSpPr>
        <p:spPr>
          <a:xfrm>
            <a:off x="1565762" y="7889214"/>
            <a:ext cx="11935939" cy="1349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  <a:spcBef>
                <a:spcPct val="0"/>
              </a:spcBef>
            </a:pPr>
            <a:r>
              <a:rPr lang="es-ES" sz="23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Se considera introducido en el mercado cuando:</a:t>
            </a:r>
          </a:p>
          <a:p>
            <a:pPr algn="just">
              <a:lnSpc>
                <a:spcPts val="1150"/>
              </a:lnSpc>
            </a:pPr>
            <a:endParaRPr lang="es-ES" sz="2300" b="1">
              <a:solidFill>
                <a:srgbClr val="000000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</a:endParaRPr>
          </a:p>
          <a:p>
            <a:pPr marL="496571" lvl="1" indent="-248285" algn="just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s-ES" sz="23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El producto está </a:t>
            </a:r>
            <a:r>
              <a:rPr lang="es-ES" sz="23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físicamente disponible</a:t>
            </a:r>
            <a:r>
              <a:rPr lang="es-ES" sz="23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 en la UE, y</a:t>
            </a:r>
          </a:p>
          <a:p>
            <a:pPr marL="496571" lvl="1" indent="-248285" algn="just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s-ES" sz="23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Existe un </a:t>
            </a:r>
            <a:r>
              <a:rPr lang="es-ES" sz="2300" b="1">
                <a:solidFill>
                  <a:srgbClr val="000000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acuerdo de suministro o transferencia de propiedad </a:t>
            </a:r>
            <a:r>
              <a:rPr lang="es-ES" sz="2300">
                <a:solidFill>
                  <a:srgbClr val="000000"/>
                </a:solidFill>
                <a:latin typeface="Arial Nova Condensed" panose="020B0604020202020204" charset="0"/>
                <a:ea typeface="Arial Nova Condensed"/>
                <a:cs typeface="Arial Nova Condensed"/>
                <a:sym typeface="Arial Nova Condensed"/>
              </a:rPr>
              <a:t>(venta, donación, etc.).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12383" y="1000125"/>
            <a:ext cx="16262247" cy="688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759"/>
              </a:lnSpc>
              <a:spcBef>
                <a:spcPct val="0"/>
              </a:spcBef>
            </a:pPr>
            <a:r>
              <a:rPr lang="es-ES" sz="4499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Cuándo presentar la declaración de diligencia debida (DDD) </a:t>
            </a:r>
            <a:r>
              <a:rPr lang="es-ES" sz="4000" b="1" dirty="0">
                <a:solidFill>
                  <a:srgbClr val="386749"/>
                </a:solidFill>
                <a:latin typeface="Arial Nova Condensed" panose="020B0604020202020204" charset="0"/>
                <a:ea typeface="Arial Nova Condensed Bold"/>
                <a:cs typeface="Arial Nova Condensed Bold"/>
                <a:sym typeface="Arial Nova Condensed Bold"/>
              </a:rPr>
              <a:t>(FAQ 5.19)</a:t>
            </a:r>
            <a:endParaRPr lang="es-ES" sz="4499" b="1" dirty="0">
              <a:solidFill>
                <a:srgbClr val="386749"/>
              </a:solidFill>
              <a:latin typeface="Arial Nova Condensed" panose="020B0604020202020204" charset="0"/>
              <a:ea typeface="Arial Nova Condensed Bold"/>
              <a:cs typeface="Arial Nova Condensed Bold"/>
              <a:sym typeface="Arial Nova Condensed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2743</TotalTime>
  <Words>2166</Words>
  <Application>Microsoft Office PowerPoint</Application>
  <PresentationFormat>Personalizado</PresentationFormat>
  <Paragraphs>299</Paragraphs>
  <Slides>55</Slides>
  <Notes>3</Notes>
  <HiddenSlides>3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1" baseType="lpstr">
      <vt:lpstr>Calibri</vt:lpstr>
      <vt:lpstr>Aptos</vt:lpstr>
      <vt:lpstr>Arial Nova Condensed</vt:lpstr>
      <vt:lpstr>Arial Nova Condensed Bold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 23/07/25</dc:title>
  <dc:creator>Casaseca Santos, Adrian</dc:creator>
  <cp:lastModifiedBy>Alejandra Margarita Armada Vicente</cp:lastModifiedBy>
  <cp:revision>40</cp:revision>
  <dcterms:created xsi:type="dcterms:W3CDTF">2006-08-16T00:00:00Z</dcterms:created>
  <dcterms:modified xsi:type="dcterms:W3CDTF">2025-10-29T12:50:11Z</dcterms:modified>
  <dc:identifier>DAGswMwENLM</dc:identifier>
  <cp:contentStatus/>
</cp:coreProperties>
</file>